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311" r:id="rId13"/>
    <p:sldId id="313" r:id="rId14"/>
    <p:sldId id="314" r:id="rId15"/>
    <p:sldId id="315" r:id="rId16"/>
    <p:sldId id="316" r:id="rId17"/>
    <p:sldId id="317" r:id="rId18"/>
    <p:sldId id="318" r:id="rId19"/>
    <p:sldId id="319" r:id="rId20"/>
    <p:sldId id="320" r:id="rId21"/>
    <p:sldId id="335" r:id="rId22"/>
    <p:sldId id="270" r:id="rId23"/>
    <p:sldId id="336" r:id="rId24"/>
    <p:sldId id="337" r:id="rId25"/>
    <p:sldId id="338" r:id="rId26"/>
    <p:sldId id="339" r:id="rId27"/>
    <p:sldId id="340" r:id="rId28"/>
    <p:sldId id="341" r:id="rId29"/>
    <p:sldId id="342" r:id="rId30"/>
    <p:sldId id="343" r:id="rId31"/>
    <p:sldId id="344" r:id="rId32"/>
    <p:sldId id="345" r:id="rId33"/>
    <p:sldId id="346" r:id="rId34"/>
    <p:sldId id="275" r:id="rId35"/>
    <p:sldId id="304" r:id="rId36"/>
    <p:sldId id="305" r:id="rId37"/>
    <p:sldId id="306" r:id="rId38"/>
    <p:sldId id="307" r:id="rId39"/>
    <p:sldId id="276" r:id="rId40"/>
    <p:sldId id="280" r:id="rId41"/>
    <p:sldId id="330" r:id="rId42"/>
    <p:sldId id="331" r:id="rId43"/>
    <p:sldId id="334" r:id="rId44"/>
    <p:sldId id="332" r:id="rId45"/>
    <p:sldId id="333" r:id="rId46"/>
    <p:sldId id="329" r:id="rId47"/>
    <p:sldId id="321" r:id="rId48"/>
    <p:sldId id="322" r:id="rId49"/>
    <p:sldId id="323" r:id="rId50"/>
    <p:sldId id="324" r:id="rId51"/>
    <p:sldId id="325" r:id="rId52"/>
    <p:sldId id="326" r:id="rId53"/>
    <p:sldId id="327" r:id="rId54"/>
    <p:sldId id="328" r:id="rId55"/>
    <p:sldId id="348" r:id="rId56"/>
    <p:sldId id="308" r:id="rId57"/>
    <p:sldId id="309" r:id="rId58"/>
    <p:sldId id="310" r:id="rId59"/>
    <p:sldId id="283" r:id="rId60"/>
    <p:sldId id="286" r:id="rId61"/>
    <p:sldId id="287" r:id="rId62"/>
    <p:sldId id="288" r:id="rId63"/>
    <p:sldId id="289" r:id="rId64"/>
    <p:sldId id="290" r:id="rId65"/>
    <p:sldId id="291" r:id="rId66"/>
    <p:sldId id="292" r:id="rId67"/>
    <p:sldId id="293" r:id="rId68"/>
    <p:sldId id="294" r:id="rId69"/>
    <p:sldId id="295" r:id="rId70"/>
    <p:sldId id="296" r:id="rId71"/>
    <p:sldId id="298" r:id="rId72"/>
    <p:sldId id="297" r:id="rId73"/>
    <p:sldId id="299" r:id="rId74"/>
    <p:sldId id="300" r:id="rId75"/>
    <p:sldId id="301" r:id="rId76"/>
    <p:sldId id="302" r:id="rId77"/>
    <p:sldId id="303" r:id="rId78"/>
    <p:sldId id="347" r:id="rId79"/>
    <p:sldId id="284" r:id="rId80"/>
    <p:sldId id="285" r:id="rId81"/>
  </p:sldIdLst>
  <p:sldSz cx="18288000" cy="10287000"/>
  <p:notesSz cx="6858000" cy="9144000"/>
  <p:embeddedFontLst>
    <p:embeddedFont>
      <p:font typeface="Calibri" panose="020F0502020204030204" pitchFamily="34" charset="0"/>
      <p:regular r:id="rId83"/>
      <p:bold r:id="rId84"/>
      <p:italic r:id="rId85"/>
      <p:boldItalic r:id="rId86"/>
    </p:embeddedFont>
    <p:embeddedFont>
      <p:font typeface="Horizon" panose="020B0604020202020204" charset="0"/>
      <p:regular r:id="rId87"/>
    </p:embeddedFont>
    <p:embeddedFont>
      <p:font typeface="Montserrat" pitchFamily="2" charset="0"/>
      <p:regular r:id="rId88"/>
      <p:bold r:id="rId89"/>
      <p:italic r:id="rId90"/>
      <p:boldItalic r:id="rId91"/>
    </p:embeddedFont>
    <p:embeddedFont>
      <p:font typeface="Montserrat Bold" pitchFamily="2" charset="0"/>
      <p:regular r:id="rId92"/>
      <p:bold r:id="rId93"/>
    </p:embeddedFont>
    <p:embeddedFont>
      <p:font typeface="Montserrat Italics" panose="020B0604020202020204" charset="0"/>
      <p:regular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203A"/>
    <a:srgbClr val="D0D8E8"/>
    <a:srgbClr val="F1F3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2810" autoAdjust="0"/>
  </p:normalViewPr>
  <p:slideViewPr>
    <p:cSldViewPr>
      <p:cViewPr>
        <p:scale>
          <a:sx n="53" d="100"/>
          <a:sy n="53" d="100"/>
        </p:scale>
        <p:origin x="1574"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A18D9-3D4C-4855-BEA7-BAB7B1A4A442}" type="datetimeFigureOut">
              <a:rPr lang="en-PH" smtClean="0"/>
              <a:t>07/11/2023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19893-8D40-4200-A647-3CDE3E01A950}" type="slidenum">
              <a:rPr lang="en-PH" smtClean="0"/>
              <a:t>‹#›</a:t>
            </a:fld>
            <a:endParaRPr lang="en-PH"/>
          </a:p>
        </p:txBody>
      </p:sp>
    </p:spTree>
    <p:extLst>
      <p:ext uri="{BB962C8B-B14F-4D97-AF65-F5344CB8AC3E}">
        <p14:creationId xmlns:p14="http://schemas.microsoft.com/office/powerpoint/2010/main" val="4256706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7D19893-8D40-4200-A647-3CDE3E01A950}" type="slidenum">
              <a:rPr lang="en-PH" smtClean="0"/>
              <a:t>4</a:t>
            </a:fld>
            <a:endParaRPr lang="en-PH"/>
          </a:p>
        </p:txBody>
      </p:sp>
    </p:spTree>
    <p:extLst>
      <p:ext uri="{BB962C8B-B14F-4D97-AF65-F5344CB8AC3E}">
        <p14:creationId xmlns:p14="http://schemas.microsoft.com/office/powerpoint/2010/main" val="3730909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jpeg"/><Relationship Id="rId5" Type="http://schemas.openxmlformats.org/officeDocument/2006/relationships/image" Target="../media/image6.sv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sv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sv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svg"/></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sv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sv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svg"/></Relationships>
</file>

<file path=ppt/slides/_rels/slide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6.sv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sv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6.sv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sv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6.sv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sv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8.png"/><Relationship Id="rId5" Type="http://schemas.openxmlformats.org/officeDocument/2006/relationships/image" Target="../media/image6.sv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PH"/>
          </a:p>
        </p:txBody>
      </p:sp>
      <p:sp>
        <p:nvSpPr>
          <p:cNvPr id="3" name="Freeform 3"/>
          <p:cNvSpPr/>
          <p:nvPr/>
        </p:nvSpPr>
        <p:spPr>
          <a:xfrm rot="-3552934">
            <a:off x="13087299" y="4106889"/>
            <a:ext cx="10401401" cy="10673080"/>
          </a:xfrm>
          <a:custGeom>
            <a:avLst/>
            <a:gdLst/>
            <a:ahLst/>
            <a:cxnLst/>
            <a:rect l="l" t="t" r="r" b="b"/>
            <a:pathLst>
              <a:path w="10401401" h="10673080">
                <a:moveTo>
                  <a:pt x="0" y="0"/>
                </a:moveTo>
                <a:lnTo>
                  <a:pt x="10401402" y="0"/>
                </a:lnTo>
                <a:lnTo>
                  <a:pt x="10401402" y="10673079"/>
                </a:lnTo>
                <a:lnTo>
                  <a:pt x="0" y="106730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Freeform 4"/>
          <p:cNvSpPr/>
          <p:nvPr/>
        </p:nvSpPr>
        <p:spPr>
          <a:xfrm rot="1107891">
            <a:off x="-3330592" y="-6193604"/>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Freeform 5"/>
          <p:cNvSpPr/>
          <p:nvPr/>
        </p:nvSpPr>
        <p:spPr>
          <a:xfrm>
            <a:off x="15813105" y="1028700"/>
            <a:ext cx="1427148" cy="1457195"/>
          </a:xfrm>
          <a:custGeom>
            <a:avLst/>
            <a:gdLst/>
            <a:ahLst/>
            <a:cxnLst/>
            <a:rect l="l" t="t" r="r" b="b"/>
            <a:pathLst>
              <a:path w="1427148" h="1457195">
                <a:moveTo>
                  <a:pt x="0" y="0"/>
                </a:moveTo>
                <a:lnTo>
                  <a:pt x="1427147" y="0"/>
                </a:lnTo>
                <a:lnTo>
                  <a:pt x="1427147" y="1457195"/>
                </a:lnTo>
                <a:lnTo>
                  <a:pt x="0" y="1457195"/>
                </a:lnTo>
                <a:lnTo>
                  <a:pt x="0" y="0"/>
                </a:lnTo>
                <a:close/>
              </a:path>
            </a:pathLst>
          </a:custGeom>
          <a:blipFill>
            <a:blip r:embed="rId5"/>
            <a:stretch>
              <a:fillRect l="-2105"/>
            </a:stretch>
          </a:blipFill>
        </p:spPr>
        <p:txBody>
          <a:bodyPr/>
          <a:lstStyle/>
          <a:p>
            <a:endParaRPr lang="en-PH"/>
          </a:p>
        </p:txBody>
      </p:sp>
      <p:grpSp>
        <p:nvGrpSpPr>
          <p:cNvPr id="6" name="Group 6"/>
          <p:cNvGrpSpPr/>
          <p:nvPr/>
        </p:nvGrpSpPr>
        <p:grpSpPr>
          <a:xfrm>
            <a:off x="1615788" y="3249550"/>
            <a:ext cx="15056425" cy="1241298"/>
            <a:chOff x="0" y="0"/>
            <a:chExt cx="20075233" cy="1655064"/>
          </a:xfrm>
        </p:grpSpPr>
        <p:sp>
          <p:nvSpPr>
            <p:cNvPr id="7" name="TextBox 7"/>
            <p:cNvSpPr txBox="1"/>
            <p:nvPr/>
          </p:nvSpPr>
          <p:spPr>
            <a:xfrm>
              <a:off x="0" y="-152400"/>
              <a:ext cx="20075233" cy="1267460"/>
            </a:xfrm>
            <a:prstGeom prst="rect">
              <a:avLst/>
            </a:prstGeom>
          </p:spPr>
          <p:txBody>
            <a:bodyPr lIns="0" tIns="0" rIns="0" bIns="0" rtlCol="0" anchor="t">
              <a:spAutoFit/>
            </a:bodyPr>
            <a:lstStyle/>
            <a:p>
              <a:pPr>
                <a:lnSpc>
                  <a:spcPts val="7590"/>
                </a:lnSpc>
              </a:pPr>
              <a:r>
                <a:rPr lang="en-US" sz="5500" spc="539">
                  <a:solidFill>
                    <a:srgbClr val="262E34"/>
                  </a:solidFill>
                  <a:latin typeface="Horizon"/>
                </a:rPr>
                <a:t>PROPOSAL DEFENSE</a:t>
              </a:r>
            </a:p>
          </p:txBody>
        </p:sp>
        <p:sp>
          <p:nvSpPr>
            <p:cNvPr id="8" name="TextBox 8"/>
            <p:cNvSpPr txBox="1"/>
            <p:nvPr/>
          </p:nvSpPr>
          <p:spPr>
            <a:xfrm>
              <a:off x="0" y="1029335"/>
              <a:ext cx="19687142" cy="625729"/>
            </a:xfrm>
            <a:prstGeom prst="rect">
              <a:avLst/>
            </a:prstGeom>
          </p:spPr>
          <p:txBody>
            <a:bodyPr lIns="0" tIns="0" rIns="0" bIns="0" rtlCol="0" anchor="t">
              <a:spAutoFit/>
            </a:bodyPr>
            <a:lstStyle/>
            <a:p>
              <a:pPr marL="0" lvl="0" indent="0">
                <a:lnSpc>
                  <a:spcPts val="3725"/>
                </a:lnSpc>
                <a:spcBef>
                  <a:spcPct val="0"/>
                </a:spcBef>
              </a:pPr>
              <a:r>
                <a:rPr lang="en-US" sz="2699" spc="264">
                  <a:solidFill>
                    <a:srgbClr val="C4203A"/>
                  </a:solidFill>
                  <a:latin typeface="Horizon"/>
                </a:rPr>
                <a:t>technological university of the philippines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666"/>
            </a:stretch>
          </a:blipFill>
        </p:spPr>
        <p:txBody>
          <a:bodyPr/>
          <a:lstStyle/>
          <a:p>
            <a:endParaRPr lang="en-PH"/>
          </a:p>
        </p:txBody>
      </p:sp>
      <p:sp>
        <p:nvSpPr>
          <p:cNvPr id="3" name="Freeform 3"/>
          <p:cNvSpPr/>
          <p:nvPr/>
        </p:nvSpPr>
        <p:spPr>
          <a:xfrm rot="-3186389">
            <a:off x="-5524663" y="42357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5"/>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828614" y="3985451"/>
            <a:ext cx="16630773" cy="2373629"/>
          </a:xfrm>
          <a:prstGeom prst="rect">
            <a:avLst/>
          </a:prstGeom>
        </p:spPr>
        <p:txBody>
          <a:bodyPr lIns="0" tIns="0" rIns="0" bIns="0" rtlCol="0" anchor="t">
            <a:spAutoFit/>
          </a:bodyPr>
          <a:lstStyle/>
          <a:p>
            <a:pPr algn="ctr">
              <a:lnSpc>
                <a:spcPts val="6210"/>
              </a:lnSpc>
            </a:pPr>
            <a:r>
              <a:rPr lang="en-US" sz="4500" spc="441" dirty="0">
                <a:solidFill>
                  <a:srgbClr val="C4203A"/>
                </a:solidFill>
                <a:latin typeface="Horizon"/>
              </a:rPr>
              <a:t>DEVELOPMENT OF A MID-LEVEL CENTRALIZATION MANAGEMENT SYSTEM FOR CITY OF MANILA</a:t>
            </a:r>
          </a:p>
        </p:txBody>
      </p:sp>
      <p:sp>
        <p:nvSpPr>
          <p:cNvPr id="9" name="Freeform 9"/>
          <p:cNvSpPr/>
          <p:nvPr/>
        </p:nvSpPr>
        <p:spPr>
          <a:xfrm rot="-4148384">
            <a:off x="14479722" y="-390774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rot="-2700000">
            <a:off x="8880413" y="6945418"/>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1" name="TextBox 11"/>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BACKGROUND OF THE STUDY</a:t>
            </a:r>
          </a:p>
        </p:txBody>
      </p:sp>
      <p:sp>
        <p:nvSpPr>
          <p:cNvPr id="14" name="Rectangle: Rounded Corners 13">
            <a:extLst>
              <a:ext uri="{FF2B5EF4-FFF2-40B4-BE49-F238E27FC236}">
                <a16:creationId xmlns:a16="http://schemas.microsoft.com/office/drawing/2014/main" id="{680502D4-76F6-DB84-9985-51C0EF2C9868}"/>
              </a:ext>
            </a:extLst>
          </p:cNvPr>
          <p:cNvSpPr/>
          <p:nvPr/>
        </p:nvSpPr>
        <p:spPr>
          <a:xfrm>
            <a:off x="2366010" y="9552187"/>
            <a:ext cx="13555980" cy="555488"/>
          </a:xfrm>
          <a:prstGeom prst="roundRect">
            <a:avLst>
              <a:gd name="adj" fmla="val 50000"/>
            </a:avLst>
          </a:prstGeom>
          <a:solidFill>
            <a:srgbClr val="C420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dirty="0">
                <a:latin typeface="Montserrat" pitchFamily="2" charset="0"/>
              </a:rPr>
              <a:t>Perceived Solution: </a:t>
            </a:r>
            <a:r>
              <a:rPr lang="en-US" sz="1600" b="1" i="0" dirty="0">
                <a:solidFill>
                  <a:srgbClr val="FFFFFF"/>
                </a:solidFill>
                <a:effectLst/>
                <a:latin typeface="Montserrat" pitchFamily="2" charset="0"/>
              </a:rPr>
              <a:t>Development of a Mid-Level Centralization Management System for City of Manila</a:t>
            </a:r>
          </a:p>
        </p:txBody>
      </p:sp>
      <p:graphicFrame>
        <p:nvGraphicFramePr>
          <p:cNvPr id="15" name="Table 14">
            <a:extLst>
              <a:ext uri="{FF2B5EF4-FFF2-40B4-BE49-F238E27FC236}">
                <a16:creationId xmlns:a16="http://schemas.microsoft.com/office/drawing/2014/main" id="{CAB9D12B-6236-2365-F60B-464D7372EB83}"/>
              </a:ext>
            </a:extLst>
          </p:cNvPr>
          <p:cNvGraphicFramePr>
            <a:graphicFrameLocks noGrp="1"/>
          </p:cNvGraphicFramePr>
          <p:nvPr>
            <p:extLst>
              <p:ext uri="{D42A27DB-BD31-4B8C-83A1-F6EECF244321}">
                <p14:modId xmlns:p14="http://schemas.microsoft.com/office/powerpoint/2010/main" val="4139495449"/>
              </p:ext>
            </p:extLst>
          </p:nvPr>
        </p:nvGraphicFramePr>
        <p:xfrm>
          <a:off x="733425" y="3467100"/>
          <a:ext cx="16821150" cy="5932907"/>
        </p:xfrm>
        <a:graphic>
          <a:graphicData uri="http://schemas.openxmlformats.org/drawingml/2006/table">
            <a:tbl>
              <a:tblPr firstRow="1" bandRow="1">
                <a:tableStyleId>{5C22544A-7EE6-4342-B048-85BDC9FD1C3A}</a:tableStyleId>
              </a:tblPr>
              <a:tblGrid>
                <a:gridCol w="5607050">
                  <a:extLst>
                    <a:ext uri="{9D8B030D-6E8A-4147-A177-3AD203B41FA5}">
                      <a16:colId xmlns:a16="http://schemas.microsoft.com/office/drawing/2014/main" val="3787072610"/>
                    </a:ext>
                  </a:extLst>
                </a:gridCol>
                <a:gridCol w="5607050">
                  <a:extLst>
                    <a:ext uri="{9D8B030D-6E8A-4147-A177-3AD203B41FA5}">
                      <a16:colId xmlns:a16="http://schemas.microsoft.com/office/drawing/2014/main" val="1992675966"/>
                    </a:ext>
                  </a:extLst>
                </a:gridCol>
                <a:gridCol w="5607050">
                  <a:extLst>
                    <a:ext uri="{9D8B030D-6E8A-4147-A177-3AD203B41FA5}">
                      <a16:colId xmlns:a16="http://schemas.microsoft.com/office/drawing/2014/main" val="3884965664"/>
                    </a:ext>
                  </a:extLst>
                </a:gridCol>
              </a:tblGrid>
              <a:tr h="979907">
                <a:tc>
                  <a:txBody>
                    <a:bodyPr/>
                    <a:lstStyle/>
                    <a:p>
                      <a:pPr algn="ctr"/>
                      <a:r>
                        <a:rPr lang="en-PH" sz="2400" dirty="0">
                          <a:latin typeface="Montserrat" pitchFamily="2" charset="0"/>
                        </a:rPr>
                        <a:t>CAUSES</a:t>
                      </a:r>
                    </a:p>
                  </a:txBody>
                  <a:tcPr anchor="ctr">
                    <a:lnL w="12700" cmpd="sng">
                      <a:noFill/>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203A"/>
                    </a:solidFill>
                  </a:tcPr>
                </a:tc>
                <a:tc>
                  <a:txBody>
                    <a:bodyPr/>
                    <a:lstStyle/>
                    <a:p>
                      <a:pPr algn="ctr"/>
                      <a:r>
                        <a:rPr kumimoji="0" lang="en-PH" sz="2400" b="1" i="0" u="none" strike="noStrike" kern="1200" cap="none" spc="0" normalizeH="0" baseline="0" noProof="0" dirty="0">
                          <a:ln>
                            <a:noFill/>
                          </a:ln>
                          <a:solidFill>
                            <a:prstClr val="white"/>
                          </a:solidFill>
                          <a:effectLst/>
                          <a:uLnTx/>
                          <a:uFillTx/>
                          <a:latin typeface="Montserrat" pitchFamily="2" charset="0"/>
                          <a:ea typeface="+mn-ea"/>
                          <a:cs typeface="+mn-cs"/>
                        </a:rPr>
                        <a:t>PROBLEMS</a:t>
                      </a:r>
                      <a:endParaRPr lang="en-PH" sz="2400" dirty="0">
                        <a:latin typeface="Montserrat" pitchFamily="2"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C4203A"/>
                    </a:solidFill>
                  </a:tcPr>
                </a:tc>
                <a:tc>
                  <a:txBody>
                    <a:bodyPr/>
                    <a:lstStyle/>
                    <a:p>
                      <a:pPr algn="ctr"/>
                      <a:r>
                        <a:rPr lang="en-PH" sz="2400" dirty="0">
                          <a:latin typeface="Montserrat" pitchFamily="2" charset="0"/>
                        </a:rPr>
                        <a:t>EFFECTS</a:t>
                      </a:r>
                    </a:p>
                  </a:txBody>
                  <a:tcPr anchor="ctr">
                    <a:lnL w="762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C4203A"/>
                    </a:solidFill>
                  </a:tcPr>
                </a:tc>
                <a:extLst>
                  <a:ext uri="{0D108BD9-81ED-4DB2-BD59-A6C34878D82A}">
                    <a16:rowId xmlns:a16="http://schemas.microsoft.com/office/drawing/2014/main" val="3435690430"/>
                  </a:ext>
                </a:extLst>
              </a:tr>
              <a:tr h="4923719">
                <a:tc>
                  <a:txBody>
                    <a:bodyPr/>
                    <a:lstStyle/>
                    <a:p>
                      <a:pPr marL="342900" indent="-342900">
                        <a:buFont typeface="+mj-lt"/>
                        <a:buAutoNum type="arabicPeriod"/>
                      </a:pPr>
                      <a:r>
                        <a:rPr lang="en-US" sz="1450" dirty="0">
                          <a:solidFill>
                            <a:schemeClr val="tx1"/>
                          </a:solidFill>
                          <a:latin typeface="Montserrat" pitchFamily="2" charset="0"/>
                        </a:rPr>
                        <a:t>Traditional methods of processing transactions.</a:t>
                      </a:r>
                    </a:p>
                    <a:p>
                      <a:pPr marL="342900" indent="-342900">
                        <a:buFont typeface="+mj-lt"/>
                        <a:buAutoNum type="arabicPeriod"/>
                      </a:pPr>
                      <a:r>
                        <a:rPr lang="en-US" sz="1450" dirty="0">
                          <a:solidFill>
                            <a:schemeClr val="tx1"/>
                          </a:solidFill>
                          <a:latin typeface="Montserrat" pitchFamily="2" charset="0"/>
                        </a:rPr>
                        <a:t>Offline dissemination of status updates.</a:t>
                      </a:r>
                    </a:p>
                    <a:p>
                      <a:pPr marL="342900" indent="-342900">
                        <a:buFont typeface="+mj-lt"/>
                        <a:buAutoNum type="arabicPeriod"/>
                      </a:pPr>
                      <a:r>
                        <a:rPr lang="en-US" sz="1450" dirty="0">
                          <a:solidFill>
                            <a:schemeClr val="tx1"/>
                          </a:solidFill>
                          <a:latin typeface="Montserrat" pitchFamily="2" charset="0"/>
                        </a:rPr>
                        <a:t>Limited operating hours of municipal office.</a:t>
                      </a:r>
                    </a:p>
                    <a:p>
                      <a:pPr marL="342900" indent="-342900">
                        <a:buFont typeface="+mj-lt"/>
                        <a:buAutoNum type="arabicPeriod"/>
                      </a:pPr>
                      <a:r>
                        <a:rPr lang="en-US" sz="1450" dirty="0">
                          <a:solidFill>
                            <a:schemeClr val="tx1"/>
                          </a:solidFill>
                          <a:latin typeface="Montserrat" pitchFamily="2" charset="0"/>
                        </a:rPr>
                        <a:t>Departments operate autonomously.</a:t>
                      </a:r>
                    </a:p>
                    <a:p>
                      <a:pPr marL="342900" indent="-342900">
                        <a:buFont typeface="+mj-lt"/>
                        <a:buAutoNum type="arabicPeriod"/>
                      </a:pPr>
                      <a:r>
                        <a:rPr lang="en-US" sz="1450" dirty="0">
                          <a:solidFill>
                            <a:schemeClr val="tx1"/>
                          </a:solidFill>
                          <a:latin typeface="Montserrat" pitchFamily="2" charset="0"/>
                        </a:rPr>
                        <a:t>Reports and monitoring are processed and generated manually.</a:t>
                      </a:r>
                    </a:p>
                    <a:p>
                      <a:pPr marL="342900" indent="-342900">
                        <a:buFont typeface="+mj-lt"/>
                        <a:buAutoNum type="arabicPeriod"/>
                      </a:pPr>
                      <a:r>
                        <a:rPr lang="en-US" sz="1450" dirty="0">
                          <a:solidFill>
                            <a:schemeClr val="tx1"/>
                          </a:solidFill>
                          <a:latin typeface="Montserrat" pitchFamily="2" charset="0"/>
                        </a:rPr>
                        <a:t>Limited staffs and resources for manual processes and transactions.</a:t>
                      </a:r>
                    </a:p>
                    <a:p>
                      <a:pPr marL="342900" indent="-342900">
                        <a:buFont typeface="+mj-lt"/>
                        <a:buAutoNum type="arabicPeriod"/>
                      </a:pPr>
                      <a:r>
                        <a:rPr lang="en-US" sz="1450" dirty="0">
                          <a:solidFill>
                            <a:schemeClr val="tx1"/>
                          </a:solidFill>
                          <a:latin typeface="Montserrat" pitchFamily="2" charset="0"/>
                        </a:rPr>
                        <a:t>Transactions are processed from providing physical documents.</a:t>
                      </a:r>
                    </a:p>
                    <a:p>
                      <a:endParaRPr lang="en-PH" sz="1450" dirty="0">
                        <a:solidFill>
                          <a:srgbClr val="D0D8E8"/>
                        </a:solidFill>
                        <a:latin typeface="Montserrat" pitchFamily="2" charset="0"/>
                      </a:endParaRPr>
                    </a:p>
                  </a:txBody>
                  <a:tcPr>
                    <a:lnL w="12700" cmpd="sng">
                      <a:noFill/>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342900" indent="-342900">
                        <a:buFont typeface="+mj-lt"/>
                        <a:buAutoNum type="arabicPeriod"/>
                      </a:pPr>
                      <a:r>
                        <a:rPr lang="en-US" sz="1450" dirty="0">
                          <a:latin typeface="Montserrat" pitchFamily="2" charset="0"/>
                        </a:rPr>
                        <a:t>Municipal transactions are often carried out through traditional methods such as offline and manual processes.</a:t>
                      </a:r>
                    </a:p>
                    <a:p>
                      <a:pPr marL="342900" indent="-342900">
                        <a:buFont typeface="+mj-lt"/>
                        <a:buAutoNum type="arabicPeriod"/>
                      </a:pPr>
                      <a:r>
                        <a:rPr lang="en-US" sz="1450" dirty="0">
                          <a:latin typeface="Montserrat" pitchFamily="2" charset="0"/>
                        </a:rPr>
                        <a:t>Lack of transparency by unable to disseminate updates and information electronically.</a:t>
                      </a:r>
                    </a:p>
                    <a:p>
                      <a:pPr marL="342900" indent="-342900">
                        <a:buFont typeface="+mj-lt"/>
                        <a:buAutoNum type="arabicPeriod"/>
                      </a:pPr>
                      <a:r>
                        <a:rPr lang="en-US" sz="1450" dirty="0">
                          <a:latin typeface="Montserrat" pitchFamily="2" charset="0"/>
                        </a:rPr>
                        <a:t>Limited hours of operation by being bound by specific working hours.</a:t>
                      </a:r>
                    </a:p>
                    <a:p>
                      <a:pPr marL="342900" indent="-342900">
                        <a:buFont typeface="+mj-lt"/>
                        <a:buAutoNum type="arabicPeriod"/>
                      </a:pPr>
                      <a:r>
                        <a:rPr lang="en-US" sz="1450" dirty="0">
                          <a:latin typeface="Montserrat" pitchFamily="2" charset="0"/>
                        </a:rPr>
                        <a:t>Requirements and documents per municipal department are decentralized and disintegrated.</a:t>
                      </a:r>
                    </a:p>
                    <a:p>
                      <a:pPr marL="342900" indent="-342900">
                        <a:buFont typeface="+mj-lt"/>
                        <a:buAutoNum type="arabicPeriod"/>
                      </a:pPr>
                      <a:r>
                        <a:rPr lang="en-US" sz="1450" dirty="0">
                          <a:latin typeface="Montserrat" pitchFamily="2" charset="0"/>
                        </a:rPr>
                        <a:t>Reports and monitoring from compiling manual records can lead to issues concerning both performance and efficiency.</a:t>
                      </a:r>
                    </a:p>
                    <a:p>
                      <a:pPr marL="342900" indent="-342900">
                        <a:buFont typeface="+mj-lt"/>
                        <a:buAutoNum type="arabicPeriod"/>
                      </a:pPr>
                      <a:r>
                        <a:rPr lang="en-US" sz="1450" dirty="0">
                          <a:latin typeface="Montserrat" pitchFamily="2" charset="0"/>
                        </a:rPr>
                        <a:t>Issue in scalability as manual processes may struggle as population grows and volume of transactions increases.</a:t>
                      </a:r>
                    </a:p>
                    <a:p>
                      <a:pPr marL="342900" indent="-342900">
                        <a:buFont typeface="+mj-lt"/>
                        <a:buAutoNum type="arabicPeriod"/>
                      </a:pPr>
                      <a:r>
                        <a:rPr lang="en-US" sz="1450" dirty="0">
                          <a:latin typeface="Montserrat" pitchFamily="2" charset="0"/>
                        </a:rPr>
                        <a:t>Security of data through physical records is vulnerable to risks such as damage, loss, or theft, compromising personal and sensitive information.</a:t>
                      </a:r>
                    </a:p>
                    <a:p>
                      <a:pPr marL="342900" indent="-342900">
                        <a:buFont typeface="+mj-lt"/>
                        <a:buAutoNum type="arabicPeriod"/>
                      </a:pPr>
                      <a:endParaRPr lang="en-PH" sz="1450" dirty="0">
                        <a:latin typeface="Montserrat" pitchFamily="2"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marL="342900" indent="-342900">
                        <a:buFont typeface="+mj-lt"/>
                        <a:buAutoNum type="arabicPeriod"/>
                      </a:pPr>
                      <a:r>
                        <a:rPr lang="en-US" sz="1450" dirty="0">
                          <a:latin typeface="Montserrat" pitchFamily="2" charset="0"/>
                        </a:rPr>
                        <a:t>Manual processing can be time-consuming, leading to long queues and delays. Additionally, manual systems incur higher long-term costs due to the need for more staff and physical materials.</a:t>
                      </a:r>
                    </a:p>
                    <a:p>
                      <a:pPr marL="342900" indent="-342900">
                        <a:buFont typeface="+mj-lt"/>
                        <a:buAutoNum type="arabicPeriod"/>
                      </a:pPr>
                      <a:r>
                        <a:rPr lang="en-US" sz="1450" dirty="0">
                          <a:latin typeface="Montserrat" pitchFamily="2" charset="0"/>
                        </a:rPr>
                        <a:t>Difficulty for transactors to get updates on the status of their transactions.</a:t>
                      </a:r>
                    </a:p>
                    <a:p>
                      <a:pPr marL="342900" indent="-342900">
                        <a:buFont typeface="+mj-lt"/>
                        <a:buAutoNum type="arabicPeriod"/>
                      </a:pPr>
                      <a:r>
                        <a:rPr lang="en-US" sz="1450" dirty="0">
                          <a:latin typeface="Montserrat" pitchFamily="2" charset="0"/>
                        </a:rPr>
                        <a:t>Issue of accessibility as traditional methods often require physical presence, limiting access for those unable to travel to the municipal office, and with only limited operating hours.</a:t>
                      </a:r>
                    </a:p>
                    <a:p>
                      <a:pPr marL="342900" indent="-342900">
                        <a:buFont typeface="+mj-lt"/>
                        <a:buAutoNum type="arabicPeriod"/>
                      </a:pPr>
                      <a:r>
                        <a:rPr lang="en-US" sz="1450" dirty="0">
                          <a:latin typeface="Montserrat" pitchFamily="2" charset="0"/>
                        </a:rPr>
                        <a:t>Different services and departments may operate autonomously, leading to a redundancy in requirement compliance and tedious queues.</a:t>
                      </a:r>
                    </a:p>
                    <a:p>
                      <a:pPr marL="342900" indent="-342900">
                        <a:buFont typeface="+mj-lt"/>
                        <a:buAutoNum type="arabicPeriod"/>
                      </a:pPr>
                      <a:r>
                        <a:rPr lang="en-US" sz="1450" dirty="0">
                          <a:latin typeface="Montserrat" pitchFamily="2" charset="0"/>
                        </a:rPr>
                        <a:t>Compiling reports from manual records is laborious and can take a lot of time, and is susceptible to human error, from data entry mistakes to misplacement of documents.</a:t>
                      </a:r>
                    </a:p>
                    <a:p>
                      <a:pPr marL="342900" indent="-342900">
                        <a:buFont typeface="+mj-lt"/>
                        <a:buAutoNum type="arabicPeriod"/>
                      </a:pPr>
                      <a:r>
                        <a:rPr lang="en-US" sz="1450" dirty="0">
                          <a:latin typeface="Montserrat" pitchFamily="2" charset="0"/>
                        </a:rPr>
                        <a:t>Manual systems can struggle to handle increase in workloads without a proportional increase in resources.</a:t>
                      </a:r>
                    </a:p>
                    <a:p>
                      <a:pPr marL="342900" indent="-342900">
                        <a:buFont typeface="+mj-lt"/>
                        <a:buAutoNum type="arabicPeriod"/>
                      </a:pPr>
                      <a:r>
                        <a:rPr lang="en-US" sz="1450" dirty="0">
                          <a:latin typeface="Montserrat" pitchFamily="2" charset="0"/>
                        </a:rPr>
                        <a:t>Data insecurity from manually processing documents can raise concerns from the data owners.</a:t>
                      </a:r>
                    </a:p>
                  </a:txBody>
                  <a:tcPr>
                    <a:lnL w="762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04014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OBJECTIVES OF THE STUDY</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1828800" y="3786665"/>
            <a:ext cx="14630400" cy="5920723"/>
          </a:xfrm>
          <a:prstGeom prst="rect">
            <a:avLst/>
          </a:prstGeom>
        </p:spPr>
        <p:txBody>
          <a:bodyPr wrap="square" lIns="0" tIns="0" rIns="0" bIns="0" rtlCol="0" anchor="t">
            <a:spAutoFit/>
          </a:bodyPr>
          <a:lstStyle/>
          <a:p>
            <a:pPr algn="just">
              <a:lnSpc>
                <a:spcPts val="2897"/>
              </a:lnSpc>
            </a:pPr>
            <a:r>
              <a:rPr lang="en-US" sz="2000" spc="205" dirty="0">
                <a:solidFill>
                  <a:srgbClr val="000000"/>
                </a:solidFill>
                <a:latin typeface="Montserrat"/>
              </a:rPr>
              <a:t>The general objective of the study is to modernize and eliminate the time-consuming and exhausting way of processing the city hall documents.</a:t>
            </a:r>
          </a:p>
          <a:p>
            <a:pPr algn="just">
              <a:lnSpc>
                <a:spcPts val="2897"/>
              </a:lnSpc>
            </a:pPr>
            <a:endParaRPr lang="en-US" sz="2000" spc="205" dirty="0">
              <a:solidFill>
                <a:srgbClr val="000000"/>
              </a:solidFill>
              <a:latin typeface="Montserrat"/>
            </a:endParaRPr>
          </a:p>
          <a:p>
            <a:pPr algn="just">
              <a:lnSpc>
                <a:spcPts val="2897"/>
              </a:lnSpc>
            </a:pPr>
            <a:r>
              <a:rPr lang="en-US" sz="2000" spc="205" dirty="0">
                <a:solidFill>
                  <a:srgbClr val="000000"/>
                </a:solidFill>
                <a:latin typeface="Montserrat"/>
              </a:rPr>
              <a:t>Specifically, it aims to:</a:t>
            </a:r>
          </a:p>
          <a:p>
            <a:pPr algn="just">
              <a:lnSpc>
                <a:spcPts val="2897"/>
              </a:lnSpc>
            </a:pPr>
            <a:endParaRPr lang="en-US" sz="2000" spc="205" dirty="0">
              <a:solidFill>
                <a:srgbClr val="000000"/>
              </a:solidFill>
              <a:latin typeface="Montserrat"/>
            </a:endParaRPr>
          </a:p>
          <a:p>
            <a:pPr algn="just">
              <a:lnSpc>
                <a:spcPts val="2897"/>
              </a:lnSpc>
            </a:pPr>
            <a:r>
              <a:rPr lang="en-US" sz="2000" b="1" spc="205" dirty="0">
                <a:solidFill>
                  <a:srgbClr val="000000"/>
                </a:solidFill>
                <a:latin typeface="Montserrat"/>
              </a:rPr>
              <a:t>1. Design and develop a web-based system called Mid-Level Centralization Management System for City of Manila with the following capabilities:</a:t>
            </a:r>
          </a:p>
          <a:p>
            <a:pPr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a. Provide a system to facilitate the processing of Real Property Tax Payments and issuance 	of Tax Clearances for users.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b. Offer a system for the registration and renewal of Business Permits, catering to the needs   </a:t>
            </a:r>
          </a:p>
          <a:p>
            <a:pPr lvl="1" algn="just">
              <a:lnSpc>
                <a:spcPts val="2897"/>
              </a:lnSpc>
            </a:pPr>
            <a:r>
              <a:rPr lang="en-US" sz="2000" spc="205" dirty="0">
                <a:solidFill>
                  <a:srgbClr val="000000"/>
                </a:solidFill>
                <a:latin typeface="Montserrat"/>
              </a:rPr>
              <a:t>    of business owners.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c. Deliver a system to provide users with a platform for the formal request of a Community </a:t>
            </a:r>
          </a:p>
          <a:p>
            <a:pPr lvl="1" algn="just">
              <a:lnSpc>
                <a:spcPts val="2897"/>
              </a:lnSpc>
            </a:pPr>
            <a:r>
              <a:rPr lang="en-US" sz="2000" spc="205" dirty="0">
                <a:solidFill>
                  <a:srgbClr val="000000"/>
                </a:solidFill>
                <a:latin typeface="Montserrat"/>
              </a:rPr>
              <a:t>    Tax Certificate or Cedula.</a:t>
            </a:r>
          </a:p>
        </p:txBody>
      </p:sp>
    </p:spTree>
    <p:extLst>
      <p:ext uri="{BB962C8B-B14F-4D97-AF65-F5344CB8AC3E}">
        <p14:creationId xmlns:p14="http://schemas.microsoft.com/office/powerpoint/2010/main" val="531246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OBJECTIVES OF THE STUDY</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1828800" y="3786665"/>
            <a:ext cx="14630400" cy="5920723"/>
          </a:xfrm>
          <a:prstGeom prst="rect">
            <a:avLst/>
          </a:prstGeom>
        </p:spPr>
        <p:txBody>
          <a:bodyPr wrap="square" lIns="0" tIns="0" rIns="0" bIns="0" rtlCol="0" anchor="t">
            <a:spAutoFit/>
          </a:bodyPr>
          <a:lstStyle/>
          <a:p>
            <a:pPr algn="just">
              <a:lnSpc>
                <a:spcPts val="2897"/>
              </a:lnSpc>
            </a:pPr>
            <a:r>
              <a:rPr lang="en-US" sz="2000" spc="205" dirty="0">
                <a:solidFill>
                  <a:srgbClr val="000000"/>
                </a:solidFill>
                <a:latin typeface="Montserrat"/>
              </a:rPr>
              <a:t>The general objective of the study is to modernize and eliminate the time-consuming and exhausting way of processing the city hall documents.</a:t>
            </a:r>
          </a:p>
          <a:p>
            <a:pPr algn="just">
              <a:lnSpc>
                <a:spcPts val="2897"/>
              </a:lnSpc>
            </a:pPr>
            <a:endParaRPr lang="en-US" sz="2000" spc="205" dirty="0">
              <a:solidFill>
                <a:srgbClr val="000000"/>
              </a:solidFill>
              <a:latin typeface="Montserrat"/>
            </a:endParaRPr>
          </a:p>
          <a:p>
            <a:pPr algn="just">
              <a:lnSpc>
                <a:spcPts val="2897"/>
              </a:lnSpc>
            </a:pPr>
            <a:r>
              <a:rPr lang="en-US" sz="2000" spc="205" dirty="0">
                <a:solidFill>
                  <a:srgbClr val="000000"/>
                </a:solidFill>
                <a:latin typeface="Montserrat"/>
              </a:rPr>
              <a:t>Specifically, it aims to:</a:t>
            </a:r>
          </a:p>
          <a:p>
            <a:pPr algn="just">
              <a:lnSpc>
                <a:spcPts val="2897"/>
              </a:lnSpc>
            </a:pPr>
            <a:endParaRPr lang="en-US" sz="2000" spc="205" dirty="0">
              <a:solidFill>
                <a:srgbClr val="000000"/>
              </a:solidFill>
              <a:latin typeface="Montserrat"/>
            </a:endParaRPr>
          </a:p>
          <a:p>
            <a:pPr algn="just">
              <a:lnSpc>
                <a:spcPts val="2897"/>
              </a:lnSpc>
            </a:pPr>
            <a:r>
              <a:rPr lang="en-US" sz="2000" b="1" spc="205" dirty="0">
                <a:solidFill>
                  <a:srgbClr val="000000"/>
                </a:solidFill>
                <a:latin typeface="Montserrat"/>
              </a:rPr>
              <a:t>1. Design and develop a web-based system called Mid-Level Centralization Management System for City of Manila with the following capabilities:</a:t>
            </a:r>
          </a:p>
          <a:p>
            <a:pPr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d. Implement a system that facilitates the retrieval of certified copies of Birth Certificate for  	users.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e. Establish a system to grant users a platform for the application of Death Certificate on 	behalf of deceased individuals.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f. Provide a system for the submission of Marriage Certificate applications by married 	individuals.</a:t>
            </a:r>
          </a:p>
        </p:txBody>
      </p:sp>
    </p:spTree>
    <p:extLst>
      <p:ext uri="{BB962C8B-B14F-4D97-AF65-F5344CB8AC3E}">
        <p14:creationId xmlns:p14="http://schemas.microsoft.com/office/powerpoint/2010/main" val="331362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OBJECTIVES OF THE STUDY</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1828800" y="3786665"/>
            <a:ext cx="14630400" cy="5920723"/>
          </a:xfrm>
          <a:prstGeom prst="rect">
            <a:avLst/>
          </a:prstGeom>
        </p:spPr>
        <p:txBody>
          <a:bodyPr wrap="square" lIns="0" tIns="0" rIns="0" bIns="0" rtlCol="0" anchor="t">
            <a:spAutoFit/>
          </a:bodyPr>
          <a:lstStyle/>
          <a:p>
            <a:pPr algn="just">
              <a:lnSpc>
                <a:spcPts val="2897"/>
              </a:lnSpc>
            </a:pPr>
            <a:r>
              <a:rPr lang="en-US" sz="2000" spc="205" dirty="0">
                <a:solidFill>
                  <a:srgbClr val="000000"/>
                </a:solidFill>
                <a:latin typeface="Montserrat"/>
              </a:rPr>
              <a:t>The general objective of the study is to modernize and eliminate the time-consuming and exhausting way of processing the city hall documents.</a:t>
            </a:r>
          </a:p>
          <a:p>
            <a:pPr algn="just">
              <a:lnSpc>
                <a:spcPts val="2897"/>
              </a:lnSpc>
            </a:pPr>
            <a:endParaRPr lang="en-US" sz="2000" spc="205" dirty="0">
              <a:solidFill>
                <a:srgbClr val="000000"/>
              </a:solidFill>
              <a:latin typeface="Montserrat"/>
            </a:endParaRPr>
          </a:p>
          <a:p>
            <a:pPr algn="just">
              <a:lnSpc>
                <a:spcPts val="2897"/>
              </a:lnSpc>
            </a:pPr>
            <a:r>
              <a:rPr lang="en-US" sz="2000" spc="205" dirty="0">
                <a:solidFill>
                  <a:srgbClr val="000000"/>
                </a:solidFill>
                <a:latin typeface="Montserrat"/>
              </a:rPr>
              <a:t>Specifically, it aims to:</a:t>
            </a:r>
          </a:p>
          <a:p>
            <a:pPr algn="just">
              <a:lnSpc>
                <a:spcPts val="2897"/>
              </a:lnSpc>
            </a:pPr>
            <a:endParaRPr lang="en-US" sz="2000" spc="205" dirty="0">
              <a:solidFill>
                <a:srgbClr val="000000"/>
              </a:solidFill>
              <a:latin typeface="Montserrat"/>
            </a:endParaRPr>
          </a:p>
          <a:p>
            <a:pPr algn="just">
              <a:lnSpc>
                <a:spcPts val="2897"/>
              </a:lnSpc>
            </a:pPr>
            <a:r>
              <a:rPr lang="en-US" sz="2000" b="1" spc="205" dirty="0">
                <a:solidFill>
                  <a:srgbClr val="000000"/>
                </a:solidFill>
                <a:latin typeface="Montserrat"/>
              </a:rPr>
              <a:t>1. Design and develop a web-based system called Mid-Level Centralization Management System for City of Manila with the following capabilities:</a:t>
            </a:r>
          </a:p>
          <a:p>
            <a:pPr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g. Establish a platform for the management and review of the significant details within the 	Transaction History for users.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h. Implement a platform for the dissemination of latest news and information about the city 	of Manila to users.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a:t>
            </a:r>
            <a:r>
              <a:rPr lang="en-US" sz="2000" spc="205" dirty="0" err="1">
                <a:solidFill>
                  <a:srgbClr val="000000"/>
                </a:solidFill>
                <a:latin typeface="Montserrat"/>
              </a:rPr>
              <a:t>i</a:t>
            </a:r>
            <a:r>
              <a:rPr lang="en-US" sz="2000" spc="205" dirty="0">
                <a:solidFill>
                  <a:srgbClr val="000000"/>
                </a:solidFill>
                <a:latin typeface="Montserrat"/>
              </a:rPr>
              <a:t>. Create a platform for users to access and view all available job openings within the city of 	Manila.</a:t>
            </a:r>
          </a:p>
        </p:txBody>
      </p:sp>
    </p:spTree>
    <p:extLst>
      <p:ext uri="{BB962C8B-B14F-4D97-AF65-F5344CB8AC3E}">
        <p14:creationId xmlns:p14="http://schemas.microsoft.com/office/powerpoint/2010/main" val="236160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OBJECTIVES OF THE STUDY</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1828800" y="3786665"/>
            <a:ext cx="14630400" cy="5548827"/>
          </a:xfrm>
          <a:prstGeom prst="rect">
            <a:avLst/>
          </a:prstGeom>
        </p:spPr>
        <p:txBody>
          <a:bodyPr wrap="square" lIns="0" tIns="0" rIns="0" bIns="0" rtlCol="0" anchor="t">
            <a:spAutoFit/>
          </a:bodyPr>
          <a:lstStyle/>
          <a:p>
            <a:pPr algn="just">
              <a:lnSpc>
                <a:spcPts val="2897"/>
              </a:lnSpc>
            </a:pPr>
            <a:r>
              <a:rPr lang="en-US" sz="2000" spc="205" dirty="0">
                <a:solidFill>
                  <a:srgbClr val="000000"/>
                </a:solidFill>
                <a:latin typeface="Montserrat"/>
              </a:rPr>
              <a:t>The general objective of the study is to modernize and eliminate the time-consuming and exhausting way of processing the city hall documents.</a:t>
            </a:r>
          </a:p>
          <a:p>
            <a:pPr algn="just">
              <a:lnSpc>
                <a:spcPts val="2897"/>
              </a:lnSpc>
            </a:pPr>
            <a:endParaRPr lang="en-US" sz="2000" spc="205" dirty="0">
              <a:solidFill>
                <a:srgbClr val="000000"/>
              </a:solidFill>
              <a:latin typeface="Montserrat"/>
            </a:endParaRPr>
          </a:p>
          <a:p>
            <a:pPr algn="just">
              <a:lnSpc>
                <a:spcPts val="2897"/>
              </a:lnSpc>
            </a:pPr>
            <a:r>
              <a:rPr lang="en-US" sz="2000" spc="205" dirty="0">
                <a:solidFill>
                  <a:srgbClr val="000000"/>
                </a:solidFill>
                <a:latin typeface="Montserrat"/>
              </a:rPr>
              <a:t>Specifically, it aims to:</a:t>
            </a:r>
          </a:p>
          <a:p>
            <a:pPr algn="just">
              <a:lnSpc>
                <a:spcPts val="2897"/>
              </a:lnSpc>
            </a:pPr>
            <a:endParaRPr lang="en-US" sz="2000" spc="205" dirty="0">
              <a:solidFill>
                <a:srgbClr val="000000"/>
              </a:solidFill>
              <a:latin typeface="Montserrat"/>
            </a:endParaRPr>
          </a:p>
          <a:p>
            <a:pPr algn="just">
              <a:lnSpc>
                <a:spcPts val="2897"/>
              </a:lnSpc>
            </a:pPr>
            <a:r>
              <a:rPr lang="en-US" sz="2000" b="1" spc="205" dirty="0">
                <a:solidFill>
                  <a:srgbClr val="000000"/>
                </a:solidFill>
                <a:latin typeface="Montserrat"/>
              </a:rPr>
              <a:t>1. Design and develop a web-based system called Mid-Level Centralization Management System for City of Manila with the following capabilities:</a:t>
            </a:r>
          </a:p>
          <a:p>
            <a:pPr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j. Establish a user personal profile platform, complete with configurable settings for 	registered users.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k. Provide an Artificial Intelligence (AI) chatbot to offer immediate assistance to users, 	addressing their inquiries regarding the services provided by the system.</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l. Implement SMS verification as a means of authenticating the registration of new users.</a:t>
            </a:r>
          </a:p>
        </p:txBody>
      </p:sp>
    </p:spTree>
    <p:extLst>
      <p:ext uri="{BB962C8B-B14F-4D97-AF65-F5344CB8AC3E}">
        <p14:creationId xmlns:p14="http://schemas.microsoft.com/office/powerpoint/2010/main" val="3292511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OBJECTIVES OF THE STUDY</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1828800" y="3786665"/>
            <a:ext cx="14630400" cy="5920723"/>
          </a:xfrm>
          <a:prstGeom prst="rect">
            <a:avLst/>
          </a:prstGeom>
        </p:spPr>
        <p:txBody>
          <a:bodyPr wrap="square" lIns="0" tIns="0" rIns="0" bIns="0" rtlCol="0" anchor="t">
            <a:spAutoFit/>
          </a:bodyPr>
          <a:lstStyle/>
          <a:p>
            <a:pPr algn="just">
              <a:lnSpc>
                <a:spcPts val="2897"/>
              </a:lnSpc>
            </a:pPr>
            <a:r>
              <a:rPr lang="en-US" sz="2000" spc="205" dirty="0">
                <a:solidFill>
                  <a:srgbClr val="000000"/>
                </a:solidFill>
                <a:latin typeface="Montserrat"/>
              </a:rPr>
              <a:t>The general objective of the study is to modernize and eliminate the time-consuming and exhausting way of processing the city hall documents.</a:t>
            </a:r>
          </a:p>
          <a:p>
            <a:pPr algn="just">
              <a:lnSpc>
                <a:spcPts val="2897"/>
              </a:lnSpc>
            </a:pPr>
            <a:endParaRPr lang="en-US" sz="2000" spc="205" dirty="0">
              <a:solidFill>
                <a:srgbClr val="000000"/>
              </a:solidFill>
              <a:latin typeface="Montserrat"/>
            </a:endParaRPr>
          </a:p>
          <a:p>
            <a:pPr algn="just">
              <a:lnSpc>
                <a:spcPts val="2897"/>
              </a:lnSpc>
            </a:pPr>
            <a:r>
              <a:rPr lang="en-US" sz="2000" spc="205" dirty="0">
                <a:solidFill>
                  <a:srgbClr val="000000"/>
                </a:solidFill>
                <a:latin typeface="Montserrat"/>
              </a:rPr>
              <a:t>Specifically, it aims to:</a:t>
            </a:r>
          </a:p>
          <a:p>
            <a:pPr algn="just">
              <a:lnSpc>
                <a:spcPts val="2897"/>
              </a:lnSpc>
            </a:pPr>
            <a:endParaRPr lang="en-US" sz="2000" spc="205" dirty="0">
              <a:solidFill>
                <a:srgbClr val="000000"/>
              </a:solidFill>
              <a:latin typeface="Montserrat"/>
            </a:endParaRPr>
          </a:p>
          <a:p>
            <a:pPr algn="just">
              <a:lnSpc>
                <a:spcPts val="2897"/>
              </a:lnSpc>
            </a:pPr>
            <a:r>
              <a:rPr lang="en-US" sz="2000" b="1" spc="205" dirty="0">
                <a:solidFill>
                  <a:srgbClr val="000000"/>
                </a:solidFill>
                <a:latin typeface="Montserrat"/>
              </a:rPr>
              <a:t>1. Design and develop a web-based system called Mid-Level Centralization Management System for City of Manila with the following capabilities:</a:t>
            </a:r>
          </a:p>
          <a:p>
            <a:pPr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m. Introduce a platform to facilitate users in the process of signing in and out of the 	system.</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n. Deploy QR code technology to provide users with a distinctive reference for their 	transactions.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o. Utilize SMS messaging to disseminate notifications to users regarding the status of their 	transactions.</a:t>
            </a:r>
          </a:p>
        </p:txBody>
      </p:sp>
    </p:spTree>
    <p:extLst>
      <p:ext uri="{BB962C8B-B14F-4D97-AF65-F5344CB8AC3E}">
        <p14:creationId xmlns:p14="http://schemas.microsoft.com/office/powerpoint/2010/main" val="106157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OBJECTIVES OF THE STUDY</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1828800" y="3786665"/>
            <a:ext cx="14630400" cy="5548827"/>
          </a:xfrm>
          <a:prstGeom prst="rect">
            <a:avLst/>
          </a:prstGeom>
        </p:spPr>
        <p:txBody>
          <a:bodyPr wrap="square" lIns="0" tIns="0" rIns="0" bIns="0" rtlCol="0" anchor="t">
            <a:spAutoFit/>
          </a:bodyPr>
          <a:lstStyle/>
          <a:p>
            <a:pPr algn="just">
              <a:lnSpc>
                <a:spcPts val="2897"/>
              </a:lnSpc>
            </a:pPr>
            <a:r>
              <a:rPr lang="en-US" sz="2000" spc="205" dirty="0">
                <a:solidFill>
                  <a:srgbClr val="000000"/>
                </a:solidFill>
                <a:latin typeface="Montserrat"/>
              </a:rPr>
              <a:t>The general objective of the study is to modernize and eliminate the time-consuming and exhausting way of processing the city hall documents.</a:t>
            </a:r>
          </a:p>
          <a:p>
            <a:pPr algn="just">
              <a:lnSpc>
                <a:spcPts val="2897"/>
              </a:lnSpc>
            </a:pPr>
            <a:endParaRPr lang="en-US" sz="2000" spc="205" dirty="0">
              <a:solidFill>
                <a:srgbClr val="000000"/>
              </a:solidFill>
              <a:latin typeface="Montserrat"/>
            </a:endParaRPr>
          </a:p>
          <a:p>
            <a:pPr algn="just">
              <a:lnSpc>
                <a:spcPts val="2897"/>
              </a:lnSpc>
            </a:pPr>
            <a:r>
              <a:rPr lang="en-US" sz="2000" spc="205" dirty="0">
                <a:solidFill>
                  <a:srgbClr val="000000"/>
                </a:solidFill>
                <a:latin typeface="Montserrat"/>
              </a:rPr>
              <a:t>Specifically, it aims to:</a:t>
            </a:r>
          </a:p>
          <a:p>
            <a:pPr algn="just">
              <a:lnSpc>
                <a:spcPts val="2897"/>
              </a:lnSpc>
            </a:pPr>
            <a:endParaRPr lang="en-US" sz="2000" spc="205" dirty="0">
              <a:solidFill>
                <a:srgbClr val="000000"/>
              </a:solidFill>
              <a:latin typeface="Montserrat"/>
            </a:endParaRPr>
          </a:p>
          <a:p>
            <a:pPr algn="just">
              <a:lnSpc>
                <a:spcPts val="2897"/>
              </a:lnSpc>
            </a:pPr>
            <a:r>
              <a:rPr lang="en-US" sz="2000" b="1" spc="205" dirty="0">
                <a:solidFill>
                  <a:srgbClr val="000000"/>
                </a:solidFill>
                <a:latin typeface="Montserrat"/>
              </a:rPr>
              <a:t>1. Design and develop a web-based system called Mid-Level Centralization Management System for City of Manila with the following capabilities:</a:t>
            </a:r>
          </a:p>
          <a:p>
            <a:pPr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p. Grant administrators the capacity to generate reports based on user transaction data.</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q. Provide an access platform enabling the Chief Administrator to oversee and monitor all 	system services comprehensively.</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r. Authorize the Chief Administrator with the capability to effectively oversee and manage 	audit trails.</a:t>
            </a:r>
          </a:p>
        </p:txBody>
      </p:sp>
    </p:spTree>
    <p:extLst>
      <p:ext uri="{BB962C8B-B14F-4D97-AF65-F5344CB8AC3E}">
        <p14:creationId xmlns:p14="http://schemas.microsoft.com/office/powerpoint/2010/main" val="566306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OBJECTIVES OF THE STUDY</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1828800" y="3786665"/>
            <a:ext cx="14630400" cy="5920723"/>
          </a:xfrm>
          <a:prstGeom prst="rect">
            <a:avLst/>
          </a:prstGeom>
        </p:spPr>
        <p:txBody>
          <a:bodyPr wrap="square" lIns="0" tIns="0" rIns="0" bIns="0" rtlCol="0" anchor="t">
            <a:spAutoFit/>
          </a:bodyPr>
          <a:lstStyle/>
          <a:p>
            <a:pPr algn="just">
              <a:lnSpc>
                <a:spcPts val="2897"/>
              </a:lnSpc>
            </a:pPr>
            <a:r>
              <a:rPr lang="en-US" sz="2000" spc="205" dirty="0">
                <a:solidFill>
                  <a:srgbClr val="000000"/>
                </a:solidFill>
                <a:latin typeface="Montserrat"/>
              </a:rPr>
              <a:t>The general objective of the study is to modernize and eliminate the time-consuming and exhausting way of processing the city hall documents.</a:t>
            </a:r>
          </a:p>
          <a:p>
            <a:pPr algn="just">
              <a:lnSpc>
                <a:spcPts val="2897"/>
              </a:lnSpc>
            </a:pPr>
            <a:endParaRPr lang="en-US" sz="2000" spc="205" dirty="0">
              <a:solidFill>
                <a:srgbClr val="000000"/>
              </a:solidFill>
              <a:latin typeface="Montserrat"/>
            </a:endParaRPr>
          </a:p>
          <a:p>
            <a:pPr algn="just">
              <a:lnSpc>
                <a:spcPts val="2897"/>
              </a:lnSpc>
            </a:pPr>
            <a:r>
              <a:rPr lang="en-US" sz="2000" spc="205" dirty="0">
                <a:solidFill>
                  <a:srgbClr val="000000"/>
                </a:solidFill>
                <a:latin typeface="Montserrat"/>
              </a:rPr>
              <a:t>Specifically, it aims to:</a:t>
            </a:r>
          </a:p>
          <a:p>
            <a:pPr algn="just">
              <a:lnSpc>
                <a:spcPts val="2897"/>
              </a:lnSpc>
            </a:pPr>
            <a:endParaRPr lang="en-US" sz="2000" spc="205" dirty="0">
              <a:solidFill>
                <a:srgbClr val="000000"/>
              </a:solidFill>
              <a:latin typeface="Montserrat"/>
            </a:endParaRPr>
          </a:p>
          <a:p>
            <a:pPr algn="just">
              <a:lnSpc>
                <a:spcPts val="2897"/>
              </a:lnSpc>
            </a:pPr>
            <a:r>
              <a:rPr lang="en-US" sz="2000" b="1" spc="205" dirty="0">
                <a:solidFill>
                  <a:srgbClr val="000000"/>
                </a:solidFill>
                <a:latin typeface="Montserrat"/>
              </a:rPr>
              <a:t>1. Design and develop a web-based system called Mid-Level Centralization Management System for City of Manila with the following capabilities:</a:t>
            </a:r>
          </a:p>
          <a:p>
            <a:pPr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s. Provide an access platform enabling the Registry Administrator to manage the profile, 	account, and transaction history of users.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t. Provide an access platform enabling the Real Property Tax Administrator to manage the 	profile and Real Property Tax Transactions of users. </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u. Provide an access platform enabling the Business Permit Administrator to manage the 	profile and Business Permit Transactions of users.</a:t>
            </a:r>
          </a:p>
        </p:txBody>
      </p:sp>
    </p:spTree>
    <p:extLst>
      <p:ext uri="{BB962C8B-B14F-4D97-AF65-F5344CB8AC3E}">
        <p14:creationId xmlns:p14="http://schemas.microsoft.com/office/powerpoint/2010/main" val="3750481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OBJECTIVES OF THE STUDY</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1828800" y="3786665"/>
            <a:ext cx="14630400" cy="4805033"/>
          </a:xfrm>
          <a:prstGeom prst="rect">
            <a:avLst/>
          </a:prstGeom>
        </p:spPr>
        <p:txBody>
          <a:bodyPr wrap="square" lIns="0" tIns="0" rIns="0" bIns="0" rtlCol="0" anchor="t">
            <a:spAutoFit/>
          </a:bodyPr>
          <a:lstStyle/>
          <a:p>
            <a:pPr algn="just">
              <a:lnSpc>
                <a:spcPts val="2897"/>
              </a:lnSpc>
            </a:pPr>
            <a:r>
              <a:rPr lang="en-US" sz="2000" spc="205" dirty="0">
                <a:solidFill>
                  <a:srgbClr val="000000"/>
                </a:solidFill>
                <a:latin typeface="Montserrat"/>
              </a:rPr>
              <a:t>The general objective of the study is to modernize and eliminate the time-consuming and exhausting way of processing the city hall documents.</a:t>
            </a:r>
          </a:p>
          <a:p>
            <a:pPr algn="just">
              <a:lnSpc>
                <a:spcPts val="2897"/>
              </a:lnSpc>
            </a:pPr>
            <a:endParaRPr lang="en-US" sz="2000" spc="205" dirty="0">
              <a:solidFill>
                <a:srgbClr val="000000"/>
              </a:solidFill>
              <a:latin typeface="Montserrat"/>
            </a:endParaRPr>
          </a:p>
          <a:p>
            <a:pPr algn="just">
              <a:lnSpc>
                <a:spcPts val="2897"/>
              </a:lnSpc>
            </a:pPr>
            <a:r>
              <a:rPr lang="en-US" sz="2000" spc="205" dirty="0">
                <a:solidFill>
                  <a:srgbClr val="000000"/>
                </a:solidFill>
                <a:latin typeface="Montserrat"/>
              </a:rPr>
              <a:t>Specifically, it aims to:</a:t>
            </a:r>
          </a:p>
          <a:p>
            <a:pPr algn="just">
              <a:lnSpc>
                <a:spcPts val="2897"/>
              </a:lnSpc>
            </a:pPr>
            <a:endParaRPr lang="en-US" sz="2000" spc="205" dirty="0">
              <a:solidFill>
                <a:srgbClr val="000000"/>
              </a:solidFill>
              <a:latin typeface="Montserrat"/>
            </a:endParaRPr>
          </a:p>
          <a:p>
            <a:pPr algn="just">
              <a:lnSpc>
                <a:spcPts val="2897"/>
              </a:lnSpc>
            </a:pPr>
            <a:r>
              <a:rPr lang="en-US" sz="2000" b="1" spc="205" dirty="0">
                <a:solidFill>
                  <a:srgbClr val="000000"/>
                </a:solidFill>
                <a:latin typeface="Montserrat"/>
              </a:rPr>
              <a:t>1. Design and develop a web-based system called Mid-Level Centralization Management System for City of Manila with the following capabilities:</a:t>
            </a:r>
          </a:p>
          <a:p>
            <a:pPr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v. Provide an access platform enabling the CTC/Cedula Administrator to manage the profile 	and CTC/Cedula Transactions of users.</a:t>
            </a:r>
          </a:p>
          <a:p>
            <a:pPr lvl="1" algn="just">
              <a:lnSpc>
                <a:spcPts val="2897"/>
              </a:lnSpc>
            </a:pPr>
            <a:endParaRPr lang="en-US" sz="2000" spc="205" dirty="0">
              <a:solidFill>
                <a:srgbClr val="000000"/>
              </a:solidFill>
              <a:latin typeface="Montserrat"/>
            </a:endParaRPr>
          </a:p>
          <a:p>
            <a:pPr lvl="1" algn="just">
              <a:lnSpc>
                <a:spcPts val="2897"/>
              </a:lnSpc>
            </a:pPr>
            <a:r>
              <a:rPr lang="en-US" sz="2000" spc="205" dirty="0">
                <a:solidFill>
                  <a:srgbClr val="000000"/>
                </a:solidFill>
                <a:latin typeface="Montserrat"/>
              </a:rPr>
              <a:t> w. Provide an access platform enabling the Local Civil Registry Administrator to manage 	the profile and Local Civil Registry Transactions of users. </a:t>
            </a:r>
          </a:p>
        </p:txBody>
      </p:sp>
    </p:spTree>
    <p:extLst>
      <p:ext uri="{BB962C8B-B14F-4D97-AF65-F5344CB8AC3E}">
        <p14:creationId xmlns:p14="http://schemas.microsoft.com/office/powerpoint/2010/main" val="1923182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3299565" flipH="1">
            <a:off x="15428902" y="5159476"/>
            <a:ext cx="7537125" cy="7733990"/>
          </a:xfrm>
          <a:custGeom>
            <a:avLst/>
            <a:gdLst/>
            <a:ahLst/>
            <a:cxnLst/>
            <a:rect l="l" t="t" r="r" b="b"/>
            <a:pathLst>
              <a:path w="7537125" h="7733990">
                <a:moveTo>
                  <a:pt x="7537125" y="0"/>
                </a:moveTo>
                <a:lnTo>
                  <a:pt x="0" y="0"/>
                </a:lnTo>
                <a:lnTo>
                  <a:pt x="0" y="7733990"/>
                </a:lnTo>
                <a:lnTo>
                  <a:pt x="7537125" y="7733990"/>
                </a:lnTo>
                <a:lnTo>
                  <a:pt x="75371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5842466" y="4659490"/>
            <a:ext cx="164296" cy="234709"/>
          </a:xfrm>
          <a:custGeom>
            <a:avLst/>
            <a:gdLst/>
            <a:ahLst/>
            <a:cxnLst/>
            <a:rect l="l" t="t" r="r" b="b"/>
            <a:pathLst>
              <a:path w="164296" h="234709">
                <a:moveTo>
                  <a:pt x="0" y="0"/>
                </a:moveTo>
                <a:lnTo>
                  <a:pt x="164296" y="0"/>
                </a:lnTo>
                <a:lnTo>
                  <a:pt x="164296" y="234709"/>
                </a:lnTo>
                <a:lnTo>
                  <a:pt x="0" y="234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5842466" y="5443869"/>
            <a:ext cx="238777" cy="183641"/>
          </a:xfrm>
          <a:custGeom>
            <a:avLst/>
            <a:gdLst/>
            <a:ahLst/>
            <a:cxnLst/>
            <a:rect l="l" t="t" r="r" b="b"/>
            <a:pathLst>
              <a:path w="238777" h="183641">
                <a:moveTo>
                  <a:pt x="0" y="0"/>
                </a:moveTo>
                <a:lnTo>
                  <a:pt x="238777" y="0"/>
                </a:lnTo>
                <a:lnTo>
                  <a:pt x="238777" y="183641"/>
                </a:lnTo>
                <a:lnTo>
                  <a:pt x="0" y="183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Freeform 5"/>
          <p:cNvSpPr/>
          <p:nvPr/>
        </p:nvSpPr>
        <p:spPr>
          <a:xfrm>
            <a:off x="5842466" y="5055462"/>
            <a:ext cx="226905" cy="226905"/>
          </a:xfrm>
          <a:custGeom>
            <a:avLst/>
            <a:gdLst/>
            <a:ahLst/>
            <a:cxnLst/>
            <a:rect l="l" t="t" r="r" b="b"/>
            <a:pathLst>
              <a:path w="226905" h="226905">
                <a:moveTo>
                  <a:pt x="0" y="0"/>
                </a:moveTo>
                <a:lnTo>
                  <a:pt x="226905" y="0"/>
                </a:lnTo>
                <a:lnTo>
                  <a:pt x="226905" y="226904"/>
                </a:lnTo>
                <a:lnTo>
                  <a:pt x="0" y="22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grpSp>
        <p:nvGrpSpPr>
          <p:cNvPr id="6" name="Group 6"/>
          <p:cNvGrpSpPr/>
          <p:nvPr/>
        </p:nvGrpSpPr>
        <p:grpSpPr>
          <a:xfrm>
            <a:off x="1028700" y="1007324"/>
            <a:ext cx="13784429" cy="1457195"/>
            <a:chOff x="0" y="0"/>
            <a:chExt cx="18379239" cy="1942927"/>
          </a:xfrm>
        </p:grpSpPr>
        <p:sp>
          <p:nvSpPr>
            <p:cNvPr id="7" name="Freeform 7"/>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10"/>
              <a:stretch>
                <a:fillRect l="-2105"/>
              </a:stretch>
            </a:blipFill>
          </p:spPr>
          <p:txBody>
            <a:bodyPr/>
            <a:lstStyle/>
            <a:p>
              <a:endParaRPr lang="en-PH"/>
            </a:p>
          </p:txBody>
        </p:sp>
        <p:sp>
          <p:nvSpPr>
            <p:cNvPr id="8" name="TextBox 8"/>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9" name="AutoShape 9"/>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grpSp>
        <p:nvGrpSpPr>
          <p:cNvPr id="10" name="Group 10"/>
          <p:cNvGrpSpPr>
            <a:grpSpLocks noChangeAspect="1"/>
          </p:cNvGrpSpPr>
          <p:nvPr/>
        </p:nvGrpSpPr>
        <p:grpSpPr>
          <a:xfrm>
            <a:off x="2133600" y="4018191"/>
            <a:ext cx="3103539" cy="3103526"/>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a:ln w="38100">
              <a:noFill/>
            </a:ln>
          </p:spPr>
          <p:txBody>
            <a:bodyPr/>
            <a:lstStyle/>
            <a:p>
              <a:endParaRPr lang="en-PH" dirty="0"/>
            </a:p>
          </p:txBody>
        </p:sp>
      </p:grpSp>
      <p:sp>
        <p:nvSpPr>
          <p:cNvPr id="12" name="TextBox 12"/>
          <p:cNvSpPr txBox="1"/>
          <p:nvPr/>
        </p:nvSpPr>
        <p:spPr>
          <a:xfrm>
            <a:off x="6251513" y="4622631"/>
            <a:ext cx="977970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Blk 14 Lot 21 Ph - 1 B Bisugo St. Brgy. NBBS Kaunlaran Navotas City</a:t>
            </a:r>
          </a:p>
        </p:txBody>
      </p:sp>
      <p:sp>
        <p:nvSpPr>
          <p:cNvPr id="13" name="TextBox 13"/>
          <p:cNvSpPr txBox="1"/>
          <p:nvPr/>
        </p:nvSpPr>
        <p:spPr>
          <a:xfrm>
            <a:off x="6251513" y="4992107"/>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0923 337 6652</a:t>
            </a:r>
          </a:p>
        </p:txBody>
      </p:sp>
      <p:sp>
        <p:nvSpPr>
          <p:cNvPr id="14" name="TextBox 14"/>
          <p:cNvSpPr txBox="1"/>
          <p:nvPr/>
        </p:nvSpPr>
        <p:spPr>
          <a:xfrm>
            <a:off x="6251513" y="5362809"/>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jeremiahpaul.alvarez@tup.edu.ph</a:t>
            </a:r>
          </a:p>
        </p:txBody>
      </p:sp>
      <p:sp>
        <p:nvSpPr>
          <p:cNvPr id="15" name="TextBox 15"/>
          <p:cNvSpPr txBox="1"/>
          <p:nvPr/>
        </p:nvSpPr>
        <p:spPr>
          <a:xfrm>
            <a:off x="1028700" y="2726158"/>
            <a:ext cx="13430562" cy="930082"/>
          </a:xfrm>
          <a:prstGeom prst="rect">
            <a:avLst/>
          </a:prstGeom>
        </p:spPr>
        <p:txBody>
          <a:bodyPr lIns="0" tIns="0" rIns="0" bIns="0" rtlCol="0" anchor="t">
            <a:spAutoFit/>
          </a:bodyPr>
          <a:lstStyle/>
          <a:p>
            <a:pPr>
              <a:lnSpc>
                <a:spcPts val="7103"/>
              </a:lnSpc>
            </a:pPr>
            <a:r>
              <a:rPr lang="en-US" sz="5147" spc="272">
                <a:solidFill>
                  <a:srgbClr val="C4203A"/>
                </a:solidFill>
                <a:latin typeface="Horizon"/>
              </a:rPr>
              <a:t>RESEARCHER’S PROFILE</a:t>
            </a:r>
          </a:p>
        </p:txBody>
      </p:sp>
      <p:sp>
        <p:nvSpPr>
          <p:cNvPr id="16" name="TextBox 16"/>
          <p:cNvSpPr txBox="1"/>
          <p:nvPr/>
        </p:nvSpPr>
        <p:spPr>
          <a:xfrm>
            <a:off x="5842466" y="4018191"/>
            <a:ext cx="8970663" cy="502920"/>
          </a:xfrm>
          <a:prstGeom prst="rect">
            <a:avLst/>
          </a:prstGeom>
        </p:spPr>
        <p:txBody>
          <a:bodyPr lIns="0" tIns="0" rIns="0" bIns="0" rtlCol="0" anchor="t">
            <a:spAutoFit/>
          </a:bodyPr>
          <a:lstStyle/>
          <a:p>
            <a:pPr marL="0" lvl="0" indent="0" algn="just">
              <a:lnSpc>
                <a:spcPts val="4139"/>
              </a:lnSpc>
              <a:spcBef>
                <a:spcPct val="0"/>
              </a:spcBef>
            </a:pPr>
            <a:r>
              <a:rPr lang="en-US" sz="2999" spc="59">
                <a:solidFill>
                  <a:srgbClr val="C4203A"/>
                </a:solidFill>
                <a:latin typeface="Montserrat Bold"/>
              </a:rPr>
              <a:t>Jeremiah Paul S. Alvarez</a:t>
            </a:r>
          </a:p>
        </p:txBody>
      </p:sp>
      <p:sp>
        <p:nvSpPr>
          <p:cNvPr id="17" name="TextBox 17"/>
          <p:cNvSpPr txBox="1"/>
          <p:nvPr/>
        </p:nvSpPr>
        <p:spPr>
          <a:xfrm>
            <a:off x="5842466" y="6507345"/>
            <a:ext cx="9082108"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dirty="0">
                <a:solidFill>
                  <a:srgbClr val="000000"/>
                </a:solidFill>
                <a:latin typeface="Montserrat"/>
              </a:rPr>
              <a:t>Knowledgeable in Java, Bootstrap, HTML, CSS, ReactJS, and </a:t>
            </a:r>
            <a:r>
              <a:rPr lang="en-US" sz="1899" spc="186" dirty="0" err="1">
                <a:solidFill>
                  <a:srgbClr val="000000"/>
                </a:solidFill>
                <a:latin typeface="Montserrat"/>
              </a:rPr>
              <a:t>TailwindCSS</a:t>
            </a:r>
            <a:r>
              <a:rPr lang="en-US" sz="1899" spc="186" dirty="0">
                <a:solidFill>
                  <a:srgbClr val="000000"/>
                </a:solidFill>
                <a:latin typeface="Montserrat"/>
              </a:rPr>
              <a:t>.</a:t>
            </a:r>
          </a:p>
          <a:p>
            <a:pPr marL="410209" lvl="1" indent="-205105" algn="just">
              <a:lnSpc>
                <a:spcPts val="2621"/>
              </a:lnSpc>
              <a:buFont typeface="Arial"/>
              <a:buChar char="•"/>
            </a:pPr>
            <a:r>
              <a:rPr lang="en-US" sz="1899" spc="186" dirty="0">
                <a:solidFill>
                  <a:srgbClr val="000000"/>
                </a:solidFill>
                <a:latin typeface="Montserrat"/>
              </a:rPr>
              <a:t>Skilled in using Microsoft Office Applications</a:t>
            </a:r>
          </a:p>
        </p:txBody>
      </p:sp>
      <p:sp>
        <p:nvSpPr>
          <p:cNvPr id="18" name="TextBox 18"/>
          <p:cNvSpPr txBox="1"/>
          <p:nvPr/>
        </p:nvSpPr>
        <p:spPr>
          <a:xfrm>
            <a:off x="5842466" y="6141204"/>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Skills</a:t>
            </a:r>
          </a:p>
        </p:txBody>
      </p:sp>
      <p:sp>
        <p:nvSpPr>
          <p:cNvPr id="19" name="TextBox 19"/>
          <p:cNvSpPr txBox="1"/>
          <p:nvPr/>
        </p:nvSpPr>
        <p:spPr>
          <a:xfrm>
            <a:off x="5842466" y="8136115"/>
            <a:ext cx="8616796"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Bold"/>
              </a:rPr>
              <a:t>Online Document Request System</a:t>
            </a:r>
          </a:p>
          <a:p>
            <a:pPr algn="just">
              <a:lnSpc>
                <a:spcPts val="2621"/>
              </a:lnSpc>
            </a:pPr>
            <a:r>
              <a:rPr lang="en-US" sz="1899" spc="186">
                <a:solidFill>
                  <a:srgbClr val="000000"/>
                </a:solidFill>
                <a:latin typeface="Montserrat"/>
              </a:rPr>
              <a:t>        Lead Developer</a:t>
            </a:r>
          </a:p>
          <a:p>
            <a:pPr algn="just">
              <a:lnSpc>
                <a:spcPts val="2621"/>
              </a:lnSpc>
            </a:pPr>
            <a:r>
              <a:rPr lang="en-US" sz="1899" spc="186">
                <a:solidFill>
                  <a:srgbClr val="000000"/>
                </a:solidFill>
                <a:latin typeface="Montserrat"/>
              </a:rPr>
              <a:t>        April 2023 - Jul 2023</a:t>
            </a:r>
          </a:p>
        </p:txBody>
      </p:sp>
      <p:sp>
        <p:nvSpPr>
          <p:cNvPr id="20" name="TextBox 20"/>
          <p:cNvSpPr txBox="1"/>
          <p:nvPr/>
        </p:nvSpPr>
        <p:spPr>
          <a:xfrm>
            <a:off x="5842466" y="7783503"/>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dirty="0">
                <a:solidFill>
                  <a:srgbClr val="C4203A"/>
                </a:solidFill>
                <a:latin typeface="Montserrat Bold"/>
              </a:rPr>
              <a:t>Projects Done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OBJECTIVES OF THE STUDY</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p:cNvSpPr txBox="1"/>
          <p:nvPr/>
        </p:nvSpPr>
        <p:spPr>
          <a:xfrm>
            <a:off x="1828800" y="3786665"/>
            <a:ext cx="14630400" cy="4433137"/>
          </a:xfrm>
          <a:prstGeom prst="rect">
            <a:avLst/>
          </a:prstGeom>
        </p:spPr>
        <p:txBody>
          <a:bodyPr wrap="square" lIns="0" tIns="0" rIns="0" bIns="0" rtlCol="0" anchor="t">
            <a:spAutoFit/>
          </a:bodyPr>
          <a:lstStyle/>
          <a:p>
            <a:pPr algn="just">
              <a:lnSpc>
                <a:spcPts val="2897"/>
              </a:lnSpc>
            </a:pPr>
            <a:r>
              <a:rPr lang="en-US" sz="2000" spc="205" dirty="0">
                <a:solidFill>
                  <a:srgbClr val="000000"/>
                </a:solidFill>
                <a:latin typeface="Montserrat"/>
              </a:rPr>
              <a:t>The general objective of the study is to modernize and eliminate the time-consuming and exhausting way of processing the city hall documents.</a:t>
            </a:r>
          </a:p>
          <a:p>
            <a:pPr algn="just">
              <a:lnSpc>
                <a:spcPts val="2897"/>
              </a:lnSpc>
            </a:pPr>
            <a:endParaRPr lang="en-US" sz="2000" spc="205" dirty="0">
              <a:solidFill>
                <a:srgbClr val="000000"/>
              </a:solidFill>
              <a:latin typeface="Montserrat"/>
            </a:endParaRPr>
          </a:p>
          <a:p>
            <a:pPr algn="just">
              <a:lnSpc>
                <a:spcPts val="2897"/>
              </a:lnSpc>
            </a:pPr>
            <a:r>
              <a:rPr lang="en-US" sz="2000" spc="205" dirty="0">
                <a:solidFill>
                  <a:srgbClr val="000000"/>
                </a:solidFill>
                <a:latin typeface="Montserrat"/>
              </a:rPr>
              <a:t>Specifically, it aims to:</a:t>
            </a:r>
          </a:p>
          <a:p>
            <a:pPr algn="just">
              <a:lnSpc>
                <a:spcPts val="2897"/>
              </a:lnSpc>
            </a:pPr>
            <a:endParaRPr lang="en-US" sz="2000" spc="205" dirty="0">
              <a:solidFill>
                <a:srgbClr val="000000"/>
              </a:solidFill>
              <a:latin typeface="Montserrat"/>
            </a:endParaRPr>
          </a:p>
          <a:p>
            <a:pPr algn="just">
              <a:lnSpc>
                <a:spcPts val="2897"/>
              </a:lnSpc>
            </a:pPr>
            <a:r>
              <a:rPr lang="en-US" sz="2000" b="1" spc="205" dirty="0">
                <a:solidFill>
                  <a:srgbClr val="000000"/>
                </a:solidFill>
                <a:latin typeface="Montserrat"/>
              </a:rPr>
              <a:t>2.Create the system using various development tools such as MySQL, Express.js, React.js, Node.js, and Git/</a:t>
            </a:r>
            <a:r>
              <a:rPr lang="en-US" sz="2000" b="1" spc="205" dirty="0" err="1">
                <a:solidFill>
                  <a:srgbClr val="000000"/>
                </a:solidFill>
                <a:latin typeface="Montserrat"/>
              </a:rPr>
              <a:t>Github</a:t>
            </a:r>
            <a:r>
              <a:rPr lang="en-US" sz="2000" b="1" spc="205" dirty="0">
                <a:solidFill>
                  <a:srgbClr val="000000"/>
                </a:solidFill>
                <a:latin typeface="Montserrat"/>
              </a:rPr>
              <a:t>.</a:t>
            </a:r>
          </a:p>
          <a:p>
            <a:pPr algn="just">
              <a:lnSpc>
                <a:spcPts val="2897"/>
              </a:lnSpc>
            </a:pPr>
            <a:endParaRPr lang="en-US" sz="2000" b="1" spc="205" dirty="0">
              <a:solidFill>
                <a:srgbClr val="000000"/>
              </a:solidFill>
              <a:latin typeface="Montserrat"/>
            </a:endParaRPr>
          </a:p>
          <a:p>
            <a:pPr algn="just">
              <a:lnSpc>
                <a:spcPts val="2897"/>
              </a:lnSpc>
            </a:pPr>
            <a:r>
              <a:rPr lang="en-US" sz="2000" b="1" spc="205" dirty="0">
                <a:solidFill>
                  <a:srgbClr val="000000"/>
                </a:solidFill>
                <a:latin typeface="Montserrat"/>
              </a:rPr>
              <a:t>3.Test and evaluate the system in terms of functional suitability.</a:t>
            </a:r>
          </a:p>
          <a:p>
            <a:pPr algn="just">
              <a:lnSpc>
                <a:spcPts val="2897"/>
              </a:lnSpc>
            </a:pPr>
            <a:endParaRPr lang="en-US" sz="2000" b="1" spc="205" dirty="0">
              <a:solidFill>
                <a:srgbClr val="000000"/>
              </a:solidFill>
              <a:latin typeface="Montserrat"/>
            </a:endParaRPr>
          </a:p>
          <a:p>
            <a:pPr algn="just">
              <a:lnSpc>
                <a:spcPts val="2897"/>
              </a:lnSpc>
            </a:pPr>
            <a:r>
              <a:rPr lang="en-US" sz="2000" b="1" spc="205" dirty="0">
                <a:solidFill>
                  <a:srgbClr val="000000"/>
                </a:solidFill>
                <a:latin typeface="Montserrat"/>
              </a:rPr>
              <a:t>4.Determine the level of acceptability of the system using ISO 25010 software evaluation instrument in terms of functional sustainability and reliability.</a:t>
            </a:r>
            <a:endParaRPr lang="en-US" sz="2000" spc="205" dirty="0">
              <a:solidFill>
                <a:srgbClr val="000000"/>
              </a:solidFill>
              <a:latin typeface="Montserrat"/>
            </a:endParaRPr>
          </a:p>
        </p:txBody>
      </p:sp>
    </p:spTree>
    <p:extLst>
      <p:ext uri="{BB962C8B-B14F-4D97-AF65-F5344CB8AC3E}">
        <p14:creationId xmlns:p14="http://schemas.microsoft.com/office/powerpoint/2010/main" val="274775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4805033"/>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z="2000" spc="205" dirty="0">
                <a:solidFill>
                  <a:srgbClr val="000000"/>
                </a:solidFill>
                <a:latin typeface="Montserrat"/>
              </a:rPr>
              <a:t>This study aims to design and develop a web-based system titled ‘Mid-Level Centralization Management System’ for the City of Manila. This system is intended to provide a platform for users to process their documents electronically while administering municipal administrators the capability to oversee and manage the services rendered by the system. The scope of this system is confined exclusively to the processes and services offered by the City of Manila, with its functionality limited to several services within the system.</a:t>
            </a:r>
          </a:p>
          <a:p>
            <a:pPr marL="342900" indent="-342900" algn="just">
              <a:lnSpc>
                <a:spcPts val="2897"/>
              </a:lnSpc>
              <a:buFont typeface="Arial" panose="020B0604020202020204" pitchFamily="34" charset="0"/>
              <a:buChar char="•"/>
            </a:pPr>
            <a:endParaRPr lang="en-US" sz="2000" spc="205" dirty="0">
              <a:solidFill>
                <a:srgbClr val="000000"/>
              </a:solidFill>
              <a:latin typeface="Montserrat"/>
            </a:endParaRPr>
          </a:p>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is designed to streamline the process of Real Property Tax Payments and the issuance of Tax Clearances, enabling individual property owners to make Real Property Tax Payments and apply for Tax Clearances via the online platform. The system is only limited to these processes and will not support other types of taxes or civic payments. Additionally, the scope of the system is confined to servicing individual property owners and will not accommodate the real property tax transactions of commercial or corporate entities.</a:t>
            </a:r>
          </a:p>
        </p:txBody>
      </p:sp>
    </p:spTree>
    <p:extLst>
      <p:ext uri="{BB962C8B-B14F-4D97-AF65-F5344CB8AC3E}">
        <p14:creationId xmlns:p14="http://schemas.microsoft.com/office/powerpoint/2010/main" val="198855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4433137"/>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process the registration and renewal of Business Permits, catering to the needs of business owners via the online platform. The system is only limited to the registration and renewal of business permits, and will not support other types of business transactions or financial obligations. Additionally, the system’s scope is confined to servicing several business types such as sole proprietorship and partnership, and will not accommodate the transactional needs of large enterprises.</a:t>
            </a:r>
          </a:p>
          <a:p>
            <a:pPr marL="342900" indent="-342900" algn="just">
              <a:lnSpc>
                <a:spcPts val="2897"/>
              </a:lnSpc>
              <a:buFont typeface="Arial" panose="020B0604020202020204" pitchFamily="34" charset="0"/>
              <a:buChar char="•"/>
            </a:pPr>
            <a:endParaRPr lang="en-US" sz="2000" spc="205" dirty="0">
              <a:solidFill>
                <a:srgbClr val="000000"/>
              </a:solidFill>
              <a:latin typeface="Montserrat"/>
            </a:endParaRPr>
          </a:p>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provide individual citizens of City of Manila with a platform for the formal request of a Community Tax Certificate or Cedula. The scope of this system is confined to servicing individual citizens of City of Manila. It is imperative to clarify that the system is only limited to the processing of formal request for a Community Tax Certificate or Cedula and will not accommodate other types of processes or affairs associated with CTC/Cedula.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4433137"/>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implement a platform designed to facilitate individuals in obtaining certified copies of their Birth Certificates. The scope of this system is confined to servicing individual applicants and solely focuses on the retrieval of certified copies of Birth Certificates. It is imperative to clarify that the system will not accommodate or provide services related to other types of Birth Certificate-related processes or affairs.</a:t>
            </a:r>
          </a:p>
          <a:p>
            <a:pPr marL="342900" indent="-342900" algn="just">
              <a:lnSpc>
                <a:spcPts val="2897"/>
              </a:lnSpc>
              <a:buFont typeface="Arial" panose="020B0604020202020204" pitchFamily="34" charset="0"/>
              <a:buChar char="•"/>
            </a:pPr>
            <a:endParaRPr lang="en-US" sz="2000" spc="205" dirty="0">
              <a:solidFill>
                <a:srgbClr val="000000"/>
              </a:solidFill>
              <a:latin typeface="Montserrat"/>
            </a:endParaRPr>
          </a:p>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establish a platform aimed to assist individuals in applying for Death Certificates on behalf of deceased persons. The scope of this system is confined to servicing individual applicants seeking to apply for Death Certificates on behalf of their deceased relatives. It is imperative to clarify that the system’s services are limited to the application for Death Certificates and will not accommodate or provide other services or administrative matters associated with Death Certificates.</a:t>
            </a:r>
          </a:p>
        </p:txBody>
      </p:sp>
    </p:spTree>
    <p:extLst>
      <p:ext uri="{BB962C8B-B14F-4D97-AF65-F5344CB8AC3E}">
        <p14:creationId xmlns:p14="http://schemas.microsoft.com/office/powerpoint/2010/main" val="193178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4805033"/>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provide a platform for the submission of Marriage Certificate applications by married individuals. The scope of this system is confined to servicing married individuals seeking to apply for Marriage Certificates. It is imperative to clarify that the system’s services are limited to the application for Marriage Certificates and will not accommodate or provide other services or administrative matters associated with Marriage Certificates.</a:t>
            </a:r>
          </a:p>
          <a:p>
            <a:pPr marL="342900" indent="-342900" algn="just">
              <a:lnSpc>
                <a:spcPts val="2897"/>
              </a:lnSpc>
              <a:buFont typeface="Arial" panose="020B0604020202020204" pitchFamily="34" charset="0"/>
              <a:buChar char="•"/>
            </a:pPr>
            <a:endParaRPr lang="en-US" sz="2000" spc="205" dirty="0">
              <a:solidFill>
                <a:srgbClr val="000000"/>
              </a:solidFill>
              <a:latin typeface="Montserrat"/>
            </a:endParaRPr>
          </a:p>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establish a platform that aims to assist users for the management and reviewal of the significant details of their transactions within the Transaction History platform. The scope of this system is confined to providing users a platform for monitoring and reviewal of the significant details of their transactions and to enable users to view and download their statement of accounts. It is imperative to clarify that the platform is limited to the monitoring and management of user transactions and will not accommodate or provide other services or administrative matters out of scope of the offered services.</a:t>
            </a:r>
          </a:p>
        </p:txBody>
      </p:sp>
    </p:spTree>
    <p:extLst>
      <p:ext uri="{BB962C8B-B14F-4D97-AF65-F5344CB8AC3E}">
        <p14:creationId xmlns:p14="http://schemas.microsoft.com/office/powerpoint/2010/main" val="144541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4433137"/>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implement platform to enable users to view the dissemination of latest news and information about the City of Manila. The scope of this system is confined to providing users a platform for viewing latest news and information about the City of Manila. It is imperative to clarify that the platform is limited to the news and information about the City of Manila and will not provide other services or information about other municipalities.</a:t>
            </a:r>
          </a:p>
          <a:p>
            <a:pPr algn="just">
              <a:lnSpc>
                <a:spcPts val="2897"/>
              </a:lnSpc>
            </a:pPr>
            <a:endParaRPr lang="en-US" sz="2000" spc="205" dirty="0">
              <a:solidFill>
                <a:srgbClr val="000000"/>
              </a:solidFill>
              <a:latin typeface="Montserrat"/>
            </a:endParaRPr>
          </a:p>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implement platform to enable users to view information regarding all available job openings within the City of Manila. The scope of this system is confined to providing users a platform for viewing information regarding all available job openings within the City of Manila. It is imperative to clarify that the platform is limited to available job openings within the City of Manila and will not provide other services or information about other job openings from other municipalities.</a:t>
            </a:r>
          </a:p>
        </p:txBody>
      </p:sp>
    </p:spTree>
    <p:extLst>
      <p:ext uri="{BB962C8B-B14F-4D97-AF65-F5344CB8AC3E}">
        <p14:creationId xmlns:p14="http://schemas.microsoft.com/office/powerpoint/2010/main" val="427383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5176930"/>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establish a user personal profile platform, complete with configurable settings for registered users. The scope of this platform is confined to providing registered users a platform to configure their personal information such as full name, sex, civil status, birth date, residency status, citizen status, contact information, address, and account password. It is imperative to clarify that the platform is limited to configuring user’s personal information and account settings and will not provide other services out of scope offered services by the platform.</a:t>
            </a:r>
          </a:p>
          <a:p>
            <a:pPr marL="342900" indent="-342900" algn="just">
              <a:lnSpc>
                <a:spcPts val="2897"/>
              </a:lnSpc>
              <a:buFont typeface="Arial" panose="020B0604020202020204" pitchFamily="34" charset="0"/>
              <a:buChar char="•"/>
            </a:pPr>
            <a:endParaRPr lang="en-US" sz="2000" spc="205" dirty="0">
              <a:solidFill>
                <a:srgbClr val="000000"/>
              </a:solidFill>
              <a:latin typeface="Montserrat"/>
            </a:endParaRPr>
          </a:p>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provide an Artificial Intelligence (AI) chatbot to offer immediate assistance to users, addressing their inquiries regarding the services provided by the system. The scope of this feature is confined to providing immediate assistance to users with the information regarding the system’s offered services. It is imperative to clarify that the feature is limited to providing information regarding the system’s offered services and will not provide other information out of scope of the system’s services.</a:t>
            </a:r>
          </a:p>
        </p:txBody>
      </p:sp>
    </p:spTree>
    <p:extLst>
      <p:ext uri="{BB962C8B-B14F-4D97-AF65-F5344CB8AC3E}">
        <p14:creationId xmlns:p14="http://schemas.microsoft.com/office/powerpoint/2010/main" val="276775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4433137"/>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implement SMS verification as a means of authenticating the registration of new users. The scope of this system is confined to providing SMS verification via OTP, available for all registered sim card users within the Philippines. It is imperative to clarify that the feature is limited to verifying user authenticity within the scope of the Philippines and will not provide services associated with unregistered sim cards within the Philippines, and other types of SMS services.</a:t>
            </a:r>
          </a:p>
          <a:p>
            <a:pPr marL="342900" indent="-342900" algn="just">
              <a:lnSpc>
                <a:spcPts val="2897"/>
              </a:lnSpc>
              <a:buFont typeface="Arial" panose="020B0604020202020204" pitchFamily="34" charset="0"/>
              <a:buChar char="•"/>
            </a:pPr>
            <a:endParaRPr lang="en-US" sz="2000" spc="205" dirty="0">
              <a:solidFill>
                <a:srgbClr val="000000"/>
              </a:solidFill>
              <a:latin typeface="Montserrat"/>
            </a:endParaRPr>
          </a:p>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introduce a platform to facilitate users in the process of signing in and out of the system. The scope of this system is confined to providing an assistance limited to registered users to enable them in signing in and out of the system. It is imperative to clarify that the feature is limited to registered users within the system and will not be accessed by the unregistered users.</a:t>
            </a:r>
          </a:p>
        </p:txBody>
      </p:sp>
    </p:spTree>
    <p:extLst>
      <p:ext uri="{BB962C8B-B14F-4D97-AF65-F5344CB8AC3E}">
        <p14:creationId xmlns:p14="http://schemas.microsoft.com/office/powerpoint/2010/main" val="587671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5920723"/>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deploy QR code technology to provide users with a distinctive reference for their transactions. This QR code technology will be the reference of information about the transactions made by the user, and will be of help for the administrators managing the service by immediately identifying the reference of the transaction. The scope of this feature is confined to providing relevant information about the transaction such as date processed, personal details of the transactor, financial information, and the status of the transaction. It is imperative to clarify that this technology is limited to transactions per service offered by the system and will not support other types of processes or activities outside of scope.</a:t>
            </a:r>
          </a:p>
          <a:p>
            <a:pPr marL="342900" indent="-342900" algn="just">
              <a:lnSpc>
                <a:spcPts val="2897"/>
              </a:lnSpc>
              <a:buFont typeface="Arial" panose="020B0604020202020204" pitchFamily="34" charset="0"/>
              <a:buChar char="•"/>
            </a:pPr>
            <a:endParaRPr lang="en-US" sz="2000" spc="205" dirty="0">
              <a:solidFill>
                <a:srgbClr val="000000"/>
              </a:solidFill>
              <a:latin typeface="Montserrat"/>
            </a:endParaRPr>
          </a:p>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utilize SMS messaging to disseminate notifications to users regarding the status of their transactions. The scope of the SMS messaging feature is confined to providing significant information about the status of their transactions such as whether the transaction is In Progress, Completed, Cancelled and Expired. Additionally, the feature will also provide the reference for the transaction. It is imperative to clarify that this feature is limited to informing users regarding their transactions and will not provide other services or information outside of the necessary information.</a:t>
            </a:r>
          </a:p>
        </p:txBody>
      </p:sp>
    </p:spTree>
    <p:extLst>
      <p:ext uri="{BB962C8B-B14F-4D97-AF65-F5344CB8AC3E}">
        <p14:creationId xmlns:p14="http://schemas.microsoft.com/office/powerpoint/2010/main" val="4040518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6286336"/>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pc="205" dirty="0">
                <a:solidFill>
                  <a:srgbClr val="000000"/>
                </a:solidFill>
                <a:latin typeface="Montserrat"/>
              </a:rPr>
              <a:t> The system will also grant administrators the capacity to generate reports based on user’s transaction data. These reports will include the statement of accounts, significant metrics such as number of transactions, number of transactions completed, in progress, cancelled, and expired, and the relevant information based on the administrator’s administrative needs. The scope of this process is confined to providing administrators with reports associated with their administrative needs. It is imperative to clarify that this process is limited only to administrators of the system, and with the information rendered only with the administrator’s scope of work. Ultimately, the process will not support or provide information outside of the registered administrators within the system.</a:t>
            </a:r>
          </a:p>
          <a:p>
            <a:pPr marL="342900" indent="-342900" algn="just">
              <a:lnSpc>
                <a:spcPts val="2897"/>
              </a:lnSpc>
              <a:buFont typeface="Arial" panose="020B0604020202020204" pitchFamily="34" charset="0"/>
              <a:buChar char="•"/>
            </a:pPr>
            <a:endParaRPr lang="en-US" spc="205" dirty="0">
              <a:solidFill>
                <a:srgbClr val="000000"/>
              </a:solidFill>
              <a:latin typeface="Montserrat"/>
            </a:endParaRPr>
          </a:p>
          <a:p>
            <a:pPr marL="342900" indent="-342900" algn="just">
              <a:lnSpc>
                <a:spcPts val="2897"/>
              </a:lnSpc>
              <a:buFont typeface="Arial" panose="020B0604020202020204" pitchFamily="34" charset="0"/>
              <a:buChar char="•"/>
            </a:pPr>
            <a:r>
              <a:rPr lang="en-US" spc="205" dirty="0">
                <a:solidFill>
                  <a:srgbClr val="000000"/>
                </a:solidFill>
                <a:latin typeface="Montserrat"/>
              </a:rPr>
              <a:t>The system will also provide an access platform enabling the Chief Administrator to oversee and monitor all system services comprehensively. The scope of this access platform is confined to providing the Chief Administrator with the capability to oversee all transactions within the system services, such as the Real Property Tax service, Business Permit service, CTC/Cedula service, and Local Civil Registry service. Additionally, the Chief Administrator can also manage the Registry of the accounts within the system. It is imperative to clarify that this access platform will not be accessed by any entities aside from the registered Chief Administrator, and will not accommodate and provide information outside of the offered services within the system.</a:t>
            </a:r>
          </a:p>
        </p:txBody>
      </p:sp>
    </p:spTree>
    <p:extLst>
      <p:ext uri="{BB962C8B-B14F-4D97-AF65-F5344CB8AC3E}">
        <p14:creationId xmlns:p14="http://schemas.microsoft.com/office/powerpoint/2010/main" val="21669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3299565" flipH="1">
            <a:off x="15428902" y="5159476"/>
            <a:ext cx="7537125" cy="7733990"/>
          </a:xfrm>
          <a:custGeom>
            <a:avLst/>
            <a:gdLst/>
            <a:ahLst/>
            <a:cxnLst/>
            <a:rect l="l" t="t" r="r" b="b"/>
            <a:pathLst>
              <a:path w="7537125" h="7733990">
                <a:moveTo>
                  <a:pt x="7537125" y="0"/>
                </a:moveTo>
                <a:lnTo>
                  <a:pt x="0" y="0"/>
                </a:lnTo>
                <a:lnTo>
                  <a:pt x="0" y="7733990"/>
                </a:lnTo>
                <a:lnTo>
                  <a:pt x="7537125" y="7733990"/>
                </a:lnTo>
                <a:lnTo>
                  <a:pt x="75371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5842466" y="4659490"/>
            <a:ext cx="164296" cy="234709"/>
          </a:xfrm>
          <a:custGeom>
            <a:avLst/>
            <a:gdLst/>
            <a:ahLst/>
            <a:cxnLst/>
            <a:rect l="l" t="t" r="r" b="b"/>
            <a:pathLst>
              <a:path w="164296" h="234709">
                <a:moveTo>
                  <a:pt x="0" y="0"/>
                </a:moveTo>
                <a:lnTo>
                  <a:pt x="164296" y="0"/>
                </a:lnTo>
                <a:lnTo>
                  <a:pt x="164296" y="234709"/>
                </a:lnTo>
                <a:lnTo>
                  <a:pt x="0" y="234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5842466" y="5443869"/>
            <a:ext cx="238777" cy="183641"/>
          </a:xfrm>
          <a:custGeom>
            <a:avLst/>
            <a:gdLst/>
            <a:ahLst/>
            <a:cxnLst/>
            <a:rect l="l" t="t" r="r" b="b"/>
            <a:pathLst>
              <a:path w="238777" h="183641">
                <a:moveTo>
                  <a:pt x="0" y="0"/>
                </a:moveTo>
                <a:lnTo>
                  <a:pt x="238777" y="0"/>
                </a:lnTo>
                <a:lnTo>
                  <a:pt x="238777" y="183641"/>
                </a:lnTo>
                <a:lnTo>
                  <a:pt x="0" y="183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Freeform 5"/>
          <p:cNvSpPr/>
          <p:nvPr/>
        </p:nvSpPr>
        <p:spPr>
          <a:xfrm>
            <a:off x="5842466" y="5055462"/>
            <a:ext cx="226905" cy="226905"/>
          </a:xfrm>
          <a:custGeom>
            <a:avLst/>
            <a:gdLst/>
            <a:ahLst/>
            <a:cxnLst/>
            <a:rect l="l" t="t" r="r" b="b"/>
            <a:pathLst>
              <a:path w="226905" h="226905">
                <a:moveTo>
                  <a:pt x="0" y="0"/>
                </a:moveTo>
                <a:lnTo>
                  <a:pt x="226905" y="0"/>
                </a:lnTo>
                <a:lnTo>
                  <a:pt x="226905" y="226904"/>
                </a:lnTo>
                <a:lnTo>
                  <a:pt x="0" y="22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grpSp>
        <p:nvGrpSpPr>
          <p:cNvPr id="6" name="Group 6"/>
          <p:cNvGrpSpPr/>
          <p:nvPr/>
        </p:nvGrpSpPr>
        <p:grpSpPr>
          <a:xfrm>
            <a:off x="1028700" y="1007324"/>
            <a:ext cx="13784429" cy="1457195"/>
            <a:chOff x="0" y="0"/>
            <a:chExt cx="18379239" cy="1942927"/>
          </a:xfrm>
        </p:grpSpPr>
        <p:sp>
          <p:nvSpPr>
            <p:cNvPr id="7" name="Freeform 7"/>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10"/>
              <a:stretch>
                <a:fillRect l="-2105"/>
              </a:stretch>
            </a:blipFill>
          </p:spPr>
          <p:txBody>
            <a:bodyPr/>
            <a:lstStyle/>
            <a:p>
              <a:endParaRPr lang="en-PH"/>
            </a:p>
          </p:txBody>
        </p:sp>
        <p:sp>
          <p:nvSpPr>
            <p:cNvPr id="8" name="TextBox 8"/>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9" name="AutoShape 9"/>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grpSp>
        <p:nvGrpSpPr>
          <p:cNvPr id="10" name="Group 10"/>
          <p:cNvGrpSpPr>
            <a:grpSpLocks noChangeAspect="1"/>
          </p:cNvGrpSpPr>
          <p:nvPr/>
        </p:nvGrpSpPr>
        <p:grpSpPr>
          <a:xfrm>
            <a:off x="2133600" y="4021174"/>
            <a:ext cx="3103539" cy="3103526"/>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a:ln w="38100">
              <a:noFill/>
            </a:ln>
          </p:spPr>
          <p:txBody>
            <a:bodyPr/>
            <a:lstStyle/>
            <a:p>
              <a:endParaRPr lang="en-PH"/>
            </a:p>
          </p:txBody>
        </p:sp>
      </p:grpSp>
      <p:sp>
        <p:nvSpPr>
          <p:cNvPr id="12" name="TextBox 12"/>
          <p:cNvSpPr txBox="1"/>
          <p:nvPr/>
        </p:nvSpPr>
        <p:spPr>
          <a:xfrm>
            <a:off x="6251513" y="4622631"/>
            <a:ext cx="977970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Blk 76 Lot 18 10-21st Brgy. 183, Villamor Air Base Pasay City</a:t>
            </a:r>
          </a:p>
        </p:txBody>
      </p:sp>
      <p:sp>
        <p:nvSpPr>
          <p:cNvPr id="13" name="TextBox 13"/>
          <p:cNvSpPr txBox="1"/>
          <p:nvPr/>
        </p:nvSpPr>
        <p:spPr>
          <a:xfrm>
            <a:off x="6251513" y="4992107"/>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0975 413 7348</a:t>
            </a:r>
          </a:p>
        </p:txBody>
      </p:sp>
      <p:sp>
        <p:nvSpPr>
          <p:cNvPr id="14" name="TextBox 14"/>
          <p:cNvSpPr txBox="1"/>
          <p:nvPr/>
        </p:nvSpPr>
        <p:spPr>
          <a:xfrm>
            <a:off x="6251513" y="5362809"/>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atanaciodevinz.basaiii@tup.edu.ph</a:t>
            </a:r>
          </a:p>
        </p:txBody>
      </p:sp>
      <p:sp>
        <p:nvSpPr>
          <p:cNvPr id="15" name="TextBox 15"/>
          <p:cNvSpPr txBox="1"/>
          <p:nvPr/>
        </p:nvSpPr>
        <p:spPr>
          <a:xfrm>
            <a:off x="1028700" y="2726158"/>
            <a:ext cx="13430562" cy="930082"/>
          </a:xfrm>
          <a:prstGeom prst="rect">
            <a:avLst/>
          </a:prstGeom>
        </p:spPr>
        <p:txBody>
          <a:bodyPr lIns="0" tIns="0" rIns="0" bIns="0" rtlCol="0" anchor="t">
            <a:spAutoFit/>
          </a:bodyPr>
          <a:lstStyle/>
          <a:p>
            <a:pPr>
              <a:lnSpc>
                <a:spcPts val="7103"/>
              </a:lnSpc>
            </a:pPr>
            <a:r>
              <a:rPr lang="en-US" sz="5147" spc="272">
                <a:solidFill>
                  <a:srgbClr val="C4203A"/>
                </a:solidFill>
                <a:latin typeface="Horizon"/>
              </a:rPr>
              <a:t>RESEARCHER’S PROFILE</a:t>
            </a:r>
          </a:p>
        </p:txBody>
      </p:sp>
      <p:sp>
        <p:nvSpPr>
          <p:cNvPr id="16" name="TextBox 16"/>
          <p:cNvSpPr txBox="1"/>
          <p:nvPr/>
        </p:nvSpPr>
        <p:spPr>
          <a:xfrm>
            <a:off x="5842466" y="4018191"/>
            <a:ext cx="8970663" cy="502920"/>
          </a:xfrm>
          <a:prstGeom prst="rect">
            <a:avLst/>
          </a:prstGeom>
        </p:spPr>
        <p:txBody>
          <a:bodyPr lIns="0" tIns="0" rIns="0" bIns="0" rtlCol="0" anchor="t">
            <a:spAutoFit/>
          </a:bodyPr>
          <a:lstStyle/>
          <a:p>
            <a:pPr marL="0" lvl="0" indent="0" algn="just">
              <a:lnSpc>
                <a:spcPts val="4139"/>
              </a:lnSpc>
              <a:spcBef>
                <a:spcPct val="0"/>
              </a:spcBef>
            </a:pPr>
            <a:r>
              <a:rPr lang="en-US" sz="2999" spc="59">
                <a:solidFill>
                  <a:srgbClr val="C4203A"/>
                </a:solidFill>
                <a:latin typeface="Montserrat Bold"/>
              </a:rPr>
              <a:t>Atanacio Devinz G. Basa III</a:t>
            </a:r>
          </a:p>
        </p:txBody>
      </p:sp>
      <p:sp>
        <p:nvSpPr>
          <p:cNvPr id="17" name="TextBox 17"/>
          <p:cNvSpPr txBox="1"/>
          <p:nvPr/>
        </p:nvSpPr>
        <p:spPr>
          <a:xfrm>
            <a:off x="5842466" y="6507345"/>
            <a:ext cx="9082108" cy="966216"/>
          </a:xfrm>
          <a:prstGeom prst="rect">
            <a:avLst/>
          </a:prstGeom>
        </p:spPr>
        <p:txBody>
          <a:bodyPr lIns="0" tIns="0" rIns="0" bIns="0" rtlCol="0" anchor="t">
            <a:spAutoFit/>
          </a:bodyPr>
          <a:lstStyle/>
          <a:p>
            <a:pPr marL="410209" lvl="1" indent="-205105">
              <a:lnSpc>
                <a:spcPts val="2621"/>
              </a:lnSpc>
              <a:buFont typeface="Arial"/>
              <a:buChar char="•"/>
            </a:pPr>
            <a:r>
              <a:rPr lang="en-US" sz="1899" spc="186">
                <a:solidFill>
                  <a:srgbClr val="000000"/>
                </a:solidFill>
                <a:latin typeface="Montserrat"/>
              </a:rPr>
              <a:t>Knowledgeable in Java, Springboot, Mysql, C, C++, HTML, CSS, React.js.</a:t>
            </a:r>
          </a:p>
          <a:p>
            <a:pPr marL="410209" lvl="1" indent="-205105">
              <a:lnSpc>
                <a:spcPts val="2621"/>
              </a:lnSpc>
              <a:buFont typeface="Arial"/>
              <a:buChar char="•"/>
            </a:pPr>
            <a:r>
              <a:rPr lang="en-US" sz="1899" spc="186">
                <a:solidFill>
                  <a:srgbClr val="000000"/>
                </a:solidFill>
                <a:latin typeface="Montserrat"/>
              </a:rPr>
              <a:t>Basic Skills in Figma, and Canva.</a:t>
            </a:r>
          </a:p>
        </p:txBody>
      </p:sp>
      <p:sp>
        <p:nvSpPr>
          <p:cNvPr id="18" name="TextBox 18"/>
          <p:cNvSpPr txBox="1"/>
          <p:nvPr/>
        </p:nvSpPr>
        <p:spPr>
          <a:xfrm>
            <a:off x="5842466" y="6141204"/>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Skills</a:t>
            </a:r>
          </a:p>
        </p:txBody>
      </p:sp>
      <p:sp>
        <p:nvSpPr>
          <p:cNvPr id="19" name="TextBox 19"/>
          <p:cNvSpPr txBox="1"/>
          <p:nvPr/>
        </p:nvSpPr>
        <p:spPr>
          <a:xfrm>
            <a:off x="5842466" y="7783503"/>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Projects Done</a:t>
            </a:r>
          </a:p>
        </p:txBody>
      </p:sp>
      <p:sp>
        <p:nvSpPr>
          <p:cNvPr id="20" name="TextBox 20"/>
          <p:cNvSpPr txBox="1"/>
          <p:nvPr/>
        </p:nvSpPr>
        <p:spPr>
          <a:xfrm>
            <a:off x="5842466" y="8136115"/>
            <a:ext cx="8970663"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Bold"/>
              </a:rPr>
              <a:t>TUP MANILA COVID-19 Vaccination Monitoring System</a:t>
            </a:r>
          </a:p>
          <a:p>
            <a:pPr algn="just">
              <a:lnSpc>
                <a:spcPts val="2621"/>
              </a:lnSpc>
            </a:pPr>
            <a:r>
              <a:rPr lang="en-US" sz="1899" spc="186">
                <a:solidFill>
                  <a:srgbClr val="000000"/>
                </a:solidFill>
                <a:latin typeface="Montserrat"/>
              </a:rPr>
              <a:t>        Backend Developer</a:t>
            </a:r>
          </a:p>
          <a:p>
            <a:pPr algn="just">
              <a:lnSpc>
                <a:spcPts val="2621"/>
              </a:lnSpc>
            </a:pPr>
            <a:r>
              <a:rPr lang="en-US" sz="1899" spc="186">
                <a:solidFill>
                  <a:srgbClr val="000000"/>
                </a:solidFill>
                <a:latin typeface="Montserrat"/>
              </a:rPr>
              <a:t>        Nov 2022 - Jan 2023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5176930"/>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authorize the Chief Administrator with the capability to effectively oversee and manage audit trails. This process will provide the Chief Administrator the necessary documentary evidence of the sequence of activities within the system. The scope of this process is confined to providing necessary information such as user logins, file accesses, data changes, and administrative actions. It is imperative to clarify that this process will not be accessed by any entities aside from the registered Chief Administrator, and will not accommodate and provide information outside of the offered services within the system.</a:t>
            </a:r>
          </a:p>
          <a:p>
            <a:pPr marL="342900" indent="-342900" algn="just">
              <a:lnSpc>
                <a:spcPts val="2897"/>
              </a:lnSpc>
              <a:buFont typeface="Arial" panose="020B0604020202020204" pitchFamily="34" charset="0"/>
              <a:buChar char="•"/>
            </a:pPr>
            <a:endParaRPr lang="en-US" sz="2000" spc="205" dirty="0">
              <a:solidFill>
                <a:srgbClr val="000000"/>
              </a:solidFill>
              <a:latin typeface="Montserrat"/>
            </a:endParaRPr>
          </a:p>
          <a:p>
            <a:pPr marL="342900" indent="-342900" algn="just">
              <a:lnSpc>
                <a:spcPts val="2897"/>
              </a:lnSpc>
              <a:buFont typeface="Arial" panose="020B0604020202020204" pitchFamily="34" charset="0"/>
              <a:buChar char="•"/>
            </a:pPr>
            <a:r>
              <a:rPr lang="en-US" sz="2000" spc="205" dirty="0">
                <a:solidFill>
                  <a:srgbClr val="000000"/>
                </a:solidFill>
                <a:latin typeface="Montserrat"/>
              </a:rPr>
              <a:t>The system will also provide an access platform enabling the Registry Administrator to manage the profile, account, and transaction history of users. The scope of this access platform is confined to providing the Registry Administrator the significant information about the users’ personal profile, accounts, and transaction history. It is imperative to clarify that this access platform is limited to the Registry Administrator, and will not accommodate and provide information outside of the offered service within the system.</a:t>
            </a:r>
          </a:p>
        </p:txBody>
      </p:sp>
    </p:spTree>
    <p:extLst>
      <p:ext uri="{BB962C8B-B14F-4D97-AF65-F5344CB8AC3E}">
        <p14:creationId xmlns:p14="http://schemas.microsoft.com/office/powerpoint/2010/main" val="1964296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5914440"/>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pc="205" dirty="0">
                <a:solidFill>
                  <a:srgbClr val="000000"/>
                </a:solidFill>
                <a:latin typeface="Montserrat"/>
              </a:rPr>
              <a:t>The system will also provide an access platform enabling the Real Property Tax Administrator to manage the profile, and Real Property Tax transactions of users. The scope of this access platform is confined to providing the Real Property Tax Administrator the significant information about the users’ personal profile, tax information, and transaction history. Additionally, the access platform will also enable the Real Property Tax Administrator to manage and process the tax payments and issuance of tax clearances. It is imperative to clarify that this access platform is limited to the Real Property Tax Administrator, and will not accommodate and provide information outside of the offered service within the system.</a:t>
            </a:r>
          </a:p>
          <a:p>
            <a:pPr marL="342900" indent="-342900" algn="just">
              <a:lnSpc>
                <a:spcPts val="2897"/>
              </a:lnSpc>
              <a:buFont typeface="Arial" panose="020B0604020202020204" pitchFamily="34" charset="0"/>
              <a:buChar char="•"/>
            </a:pPr>
            <a:endParaRPr lang="en-US" spc="205" dirty="0">
              <a:solidFill>
                <a:srgbClr val="000000"/>
              </a:solidFill>
              <a:latin typeface="Montserrat"/>
            </a:endParaRPr>
          </a:p>
          <a:p>
            <a:pPr marL="342900" indent="-342900" algn="just">
              <a:lnSpc>
                <a:spcPts val="2897"/>
              </a:lnSpc>
              <a:buFont typeface="Arial" panose="020B0604020202020204" pitchFamily="34" charset="0"/>
              <a:buChar char="•"/>
            </a:pPr>
            <a:r>
              <a:rPr lang="en-US" spc="205" dirty="0">
                <a:solidFill>
                  <a:srgbClr val="000000"/>
                </a:solidFill>
                <a:latin typeface="Montserrat"/>
              </a:rPr>
              <a:t>The system will also provide an access platform enabling the Business Permit Administrator to manage the profile, and Business Permit transactions of users. The scope of this access platform is confined to providing the Business Permit Administrator the significant information about the users’ personal profile, business information, and transaction history. Additionally, the access platform will also enable the Business Permit Administrator to manage and process the application for business permits. It is imperative to clarify that this access platform is limited to the Business Permit Administrator, and will not accommodate and provide information outside of the offered service within the system.</a:t>
            </a:r>
          </a:p>
        </p:txBody>
      </p:sp>
    </p:spTree>
    <p:extLst>
      <p:ext uri="{BB962C8B-B14F-4D97-AF65-F5344CB8AC3E}">
        <p14:creationId xmlns:p14="http://schemas.microsoft.com/office/powerpoint/2010/main" val="2336969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6286336"/>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pc="205" dirty="0">
                <a:solidFill>
                  <a:srgbClr val="000000"/>
                </a:solidFill>
                <a:latin typeface="Montserrat"/>
              </a:rPr>
              <a:t>The system will also provide an access platform enabling the CTC/Cedula Administrator to manage the profile, and CTC/Cedula transactions of users. The scope of this access platform is confined to providing the CTC/Cedula Administrator the significant information about the users’ personal profile, relevant information regarding the residency, and transaction history. Additionally, the access platform will also enable the CTC/Cedula Administrator to manage and process the application for CTC/Cedula. It is imperative to clarify that this access platform is limited to the CTC/Cedula Administrator, and will not accommodate and provide information outside of the offered service within the system.</a:t>
            </a:r>
          </a:p>
          <a:p>
            <a:pPr marL="342900" indent="-342900" algn="just">
              <a:lnSpc>
                <a:spcPts val="2897"/>
              </a:lnSpc>
              <a:buFont typeface="Arial" panose="020B0604020202020204" pitchFamily="34" charset="0"/>
              <a:buChar char="•"/>
            </a:pPr>
            <a:endParaRPr lang="en-US" spc="205" dirty="0">
              <a:solidFill>
                <a:srgbClr val="000000"/>
              </a:solidFill>
              <a:latin typeface="Montserrat"/>
            </a:endParaRPr>
          </a:p>
          <a:p>
            <a:pPr marL="342900" indent="-342900" algn="just">
              <a:lnSpc>
                <a:spcPts val="2897"/>
              </a:lnSpc>
              <a:buFont typeface="Arial" panose="020B0604020202020204" pitchFamily="34" charset="0"/>
              <a:buChar char="•"/>
            </a:pPr>
            <a:r>
              <a:rPr lang="en-US" spc="205" dirty="0">
                <a:solidFill>
                  <a:srgbClr val="000000"/>
                </a:solidFill>
                <a:latin typeface="Montserrat"/>
              </a:rPr>
              <a:t>The system will also provide an access platform enabling the Local Civil Registry Administrator to manage the profile, and Local Civil Registry transactions of users. The scope of this access platform is confined to providing the Local Civil Registry Administrator the significant information about the users’ personal profile, transaction history, relevant information regarding the application for the certificates such as Birth Certificate, Death Certificate, and Marriage Certificate. Additionally, the access platform will also enable the Local Civil Registry Administrator to manage and process the application for Birth Certificate, Death Certificate, and Marriage Certificate. It is imperative to clarify that this access platform is limited to the Local Civil Registry Administrator, and will not accommodate and provide information outside of the offered service within the system.</a:t>
            </a:r>
          </a:p>
        </p:txBody>
      </p:sp>
    </p:spTree>
    <p:extLst>
      <p:ext uri="{BB962C8B-B14F-4D97-AF65-F5344CB8AC3E}">
        <p14:creationId xmlns:p14="http://schemas.microsoft.com/office/powerpoint/2010/main" val="2647254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SCOPE AND LIMITATIONS</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10" name="TextBox 8">
            <a:extLst>
              <a:ext uri="{FF2B5EF4-FFF2-40B4-BE49-F238E27FC236}">
                <a16:creationId xmlns:a16="http://schemas.microsoft.com/office/drawing/2014/main" id="{3D25087F-7895-5AE0-CD76-D3349FDBB922}"/>
              </a:ext>
            </a:extLst>
          </p:cNvPr>
          <p:cNvSpPr txBox="1"/>
          <p:nvPr/>
        </p:nvSpPr>
        <p:spPr>
          <a:xfrm>
            <a:off x="1709336" y="3820663"/>
            <a:ext cx="14869328" cy="5914440"/>
          </a:xfrm>
          <a:prstGeom prst="rect">
            <a:avLst/>
          </a:prstGeom>
        </p:spPr>
        <p:txBody>
          <a:bodyPr wrap="square" lIns="0" tIns="0" rIns="0" bIns="0" rtlCol="0" anchor="t">
            <a:spAutoFit/>
          </a:bodyPr>
          <a:lstStyle/>
          <a:p>
            <a:pPr marL="342900" indent="-342900" algn="just">
              <a:lnSpc>
                <a:spcPts val="2897"/>
              </a:lnSpc>
              <a:buFont typeface="Arial" panose="020B0604020202020204" pitchFamily="34" charset="0"/>
              <a:buChar char="•"/>
            </a:pPr>
            <a:r>
              <a:rPr lang="en-US" spc="205" dirty="0">
                <a:solidFill>
                  <a:srgbClr val="000000"/>
                </a:solidFill>
                <a:latin typeface="Montserrat"/>
              </a:rPr>
              <a:t>The project will take place solely in the city of Manila. Data will be collected from several departments of the city government as well as relevant stakeholders. The respondents will include 10 IT Professionals, 10 Municipal Staffs, and 10 User Volunteers. The respondents will include employees and service recipients who are involved in or affected by administrative centralization to gather insights and evaluate the functional suitability and reliability of the system as administrators. Additionally, the respondents will include IT professionals to examine and evaluate the effectiveness and functionality of the system. Lastly, the respondents will include user volunteers to test the services and features within the system as users.</a:t>
            </a:r>
          </a:p>
          <a:p>
            <a:pPr marL="342900" indent="-342900" algn="just">
              <a:lnSpc>
                <a:spcPts val="2897"/>
              </a:lnSpc>
              <a:buFont typeface="Arial" panose="020B0604020202020204" pitchFamily="34" charset="0"/>
              <a:buChar char="•"/>
            </a:pPr>
            <a:endParaRPr lang="en-US" spc="205" dirty="0">
              <a:solidFill>
                <a:srgbClr val="000000"/>
              </a:solidFill>
              <a:latin typeface="Montserrat"/>
            </a:endParaRPr>
          </a:p>
          <a:p>
            <a:pPr marL="342900" indent="-342900" algn="just">
              <a:lnSpc>
                <a:spcPts val="2897"/>
              </a:lnSpc>
              <a:buFont typeface="Arial" panose="020B0604020202020204" pitchFamily="34" charset="0"/>
              <a:buChar char="•"/>
            </a:pPr>
            <a:r>
              <a:rPr lang="en-US" spc="205" dirty="0">
                <a:solidFill>
                  <a:srgbClr val="000000"/>
                </a:solidFill>
                <a:latin typeface="Montserrat"/>
              </a:rPr>
              <a:t>This project is subject to a number of potential limitations. Foremost, among these is the complex and strict ordinance for the information of the processes within the City of Manila, which may limit our access to the knowledge and data necessary for the system’s development. Additionally, the outcomes of data collection and system testing may be influenced by the municipal staffs and professionals, which, in turn, may necessitate modifications to our project timeline and project scope. Lastly, the project is limited to developing a web-based system and will not support technologies outside of the scope of the system such as hardware technologies and apparatus.</a:t>
            </a:r>
          </a:p>
        </p:txBody>
      </p:sp>
    </p:spTree>
    <p:extLst>
      <p:ext uri="{BB962C8B-B14F-4D97-AF65-F5344CB8AC3E}">
        <p14:creationId xmlns:p14="http://schemas.microsoft.com/office/powerpoint/2010/main" val="3825839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TOPICAL OUTLINE</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a:extLst>
              <a:ext uri="{FF2B5EF4-FFF2-40B4-BE49-F238E27FC236}">
                <a16:creationId xmlns:a16="http://schemas.microsoft.com/office/drawing/2014/main" id="{30503399-C991-35B5-0F1E-C79816ADF7C2}"/>
              </a:ext>
            </a:extLst>
          </p:cNvPr>
          <p:cNvSpPr txBox="1"/>
          <p:nvPr/>
        </p:nvSpPr>
        <p:spPr>
          <a:xfrm>
            <a:off x="2057400" y="3920974"/>
            <a:ext cx="13698554" cy="5693866"/>
          </a:xfrm>
          <a:prstGeom prst="rect">
            <a:avLst/>
          </a:prstGeom>
        </p:spPr>
        <p:txBody>
          <a:bodyPr wrap="square" lIns="0" tIns="0" rIns="0" bIns="0" rtlCol="0" anchor="t">
            <a:spAutoFit/>
          </a:bodyPr>
          <a:lstStyle/>
          <a:p>
            <a:pPr marL="342900" indent="-342900">
              <a:spcBef>
                <a:spcPts val="600"/>
              </a:spcBef>
              <a:buFont typeface="Arial" panose="020B0604020202020204" pitchFamily="34" charset="0"/>
              <a:buChar char="•"/>
            </a:pPr>
            <a:r>
              <a:rPr lang="en-US" sz="2000" b="1" i="0" spc="100" dirty="0">
                <a:solidFill>
                  <a:srgbClr val="000000"/>
                </a:solidFill>
                <a:effectLst/>
                <a:latin typeface="Montserrat" pitchFamily="2" charset="0"/>
              </a:rPr>
              <a:t>Centralization Management System</a:t>
            </a:r>
            <a:endParaRPr lang="en-US" sz="2000" b="1" spc="100" dirty="0">
              <a:solidFill>
                <a:srgbClr val="000000"/>
              </a:solidFill>
              <a:effectLst/>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Benefits of centralization in property management (Ford, 2023)</a:t>
            </a:r>
            <a:endParaRPr lang="en-US" sz="2000" spc="100" dirty="0">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Centralized management attributes (Indeed, 2022)</a:t>
            </a:r>
            <a:endParaRPr lang="en-US" sz="2000" spc="100" dirty="0">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Advantages of centralized management (</a:t>
            </a:r>
            <a:r>
              <a:rPr lang="en-US" sz="2000" b="0" i="0" spc="100" dirty="0" err="1">
                <a:solidFill>
                  <a:srgbClr val="000000"/>
                </a:solidFill>
                <a:effectLst/>
                <a:latin typeface="Montserrat" pitchFamily="2" charset="0"/>
              </a:rPr>
              <a:t>MasterClass</a:t>
            </a:r>
            <a:r>
              <a:rPr lang="en-US" sz="2000" b="0" i="0" spc="100" dirty="0">
                <a:solidFill>
                  <a:srgbClr val="000000"/>
                </a:solidFill>
                <a:effectLst/>
                <a:latin typeface="Montserrat" pitchFamily="2" charset="0"/>
              </a:rPr>
              <a:t>, 2022)</a:t>
            </a:r>
            <a:endParaRPr lang="en-US" sz="2000" spc="100" dirty="0">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Balancing centralization and local autonomy (</a:t>
            </a:r>
            <a:r>
              <a:rPr lang="en-US" sz="2000" b="0" i="0" spc="100" dirty="0" err="1">
                <a:solidFill>
                  <a:srgbClr val="000000"/>
                </a:solidFill>
                <a:effectLst/>
                <a:latin typeface="Montserrat" pitchFamily="2" charset="0"/>
              </a:rPr>
              <a:t>Uster</a:t>
            </a:r>
            <a:r>
              <a:rPr lang="en-US" sz="2000" b="0" i="0" spc="100" dirty="0">
                <a:solidFill>
                  <a:srgbClr val="000000"/>
                </a:solidFill>
                <a:effectLst/>
                <a:latin typeface="Montserrat" pitchFamily="2" charset="0"/>
              </a:rPr>
              <a:t> &amp; Cohen, 2022)</a:t>
            </a:r>
          </a:p>
          <a:p>
            <a:pPr>
              <a:spcBef>
                <a:spcPts val="600"/>
              </a:spcBef>
            </a:pPr>
            <a:endParaRPr lang="en-US" sz="2000" spc="100" dirty="0">
              <a:latin typeface="Montserrat" pitchFamily="2" charset="0"/>
            </a:endParaRPr>
          </a:p>
          <a:p>
            <a:pPr marL="342900" indent="-342900">
              <a:spcBef>
                <a:spcPts val="600"/>
              </a:spcBef>
              <a:buFont typeface="Arial" panose="020B0604020202020204" pitchFamily="34" charset="0"/>
              <a:buChar char="•"/>
            </a:pPr>
            <a:r>
              <a:rPr lang="en-US" sz="2000" b="1" i="0" spc="100" dirty="0">
                <a:solidFill>
                  <a:srgbClr val="000000"/>
                </a:solidFill>
                <a:effectLst/>
                <a:latin typeface="Montserrat" pitchFamily="2" charset="0"/>
              </a:rPr>
              <a:t>Centralized Payment System</a:t>
            </a:r>
            <a:endParaRPr lang="en-US" sz="2000" b="1" spc="100" dirty="0">
              <a:solidFill>
                <a:srgbClr val="000000"/>
              </a:solidFill>
              <a:effectLst/>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Advantages and disadvantages of centralized payment systems (Hossain et al., 2020)</a:t>
            </a:r>
            <a:endParaRPr lang="en-US" sz="2000" spc="100" dirty="0">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Centralization in workforce management (Jackson, 2023)</a:t>
            </a:r>
            <a:endParaRPr lang="en-US" sz="2000" spc="100" dirty="0">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Decentralized Approach in Small Business Management (Bianca, 2019)</a:t>
            </a:r>
            <a:endParaRPr lang="en-US" sz="2000" spc="100" dirty="0">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Local Government Transaction Management (Smith, 2017).</a:t>
            </a:r>
            <a:endParaRPr lang="en-US" sz="2000" spc="100" dirty="0">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New York City's successful centralization (Harris, 2020)</a:t>
            </a:r>
            <a:endParaRPr lang="en-US" sz="2000" spc="100" dirty="0">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E-Payment Services and Perceptions (</a:t>
            </a:r>
            <a:r>
              <a:rPr lang="en-US" sz="2000" b="0" i="0" spc="100" dirty="0" err="1">
                <a:solidFill>
                  <a:srgbClr val="000000"/>
                </a:solidFill>
                <a:effectLst/>
                <a:latin typeface="Montserrat" pitchFamily="2" charset="0"/>
              </a:rPr>
              <a:t>Alyabes</a:t>
            </a:r>
            <a:r>
              <a:rPr lang="en-US" sz="2000" b="0" i="0" spc="100" dirty="0">
                <a:solidFill>
                  <a:srgbClr val="000000"/>
                </a:solidFill>
                <a:effectLst/>
                <a:latin typeface="Montserrat" pitchFamily="2" charset="0"/>
              </a:rPr>
              <a:t>, 2018)</a:t>
            </a:r>
            <a:endParaRPr lang="en-US" sz="2000" spc="100" dirty="0">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Payment Systems and Tax Administration ("The Role of Payment Systems in Philippine Tax Administration," 2020)</a:t>
            </a:r>
            <a:endParaRPr lang="en-US" sz="2000" spc="100" dirty="0">
              <a:latin typeface="Montserrat"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TOPICAL OUTLINE</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a:extLst>
              <a:ext uri="{FF2B5EF4-FFF2-40B4-BE49-F238E27FC236}">
                <a16:creationId xmlns:a16="http://schemas.microsoft.com/office/drawing/2014/main" id="{30503399-C991-35B5-0F1E-C79816ADF7C2}"/>
              </a:ext>
            </a:extLst>
          </p:cNvPr>
          <p:cNvSpPr txBox="1"/>
          <p:nvPr/>
        </p:nvSpPr>
        <p:spPr>
          <a:xfrm>
            <a:off x="2057400" y="3920974"/>
            <a:ext cx="14384353" cy="5693866"/>
          </a:xfrm>
          <a:prstGeom prst="rect">
            <a:avLst/>
          </a:prstGeom>
        </p:spPr>
        <p:txBody>
          <a:bodyPr wrap="square" lIns="0" tIns="0" rIns="0" bIns="0" rtlCol="0" anchor="t">
            <a:spAutoFit/>
          </a:bodyPr>
          <a:lstStyle/>
          <a:p>
            <a:pPr marL="342900" indent="-342900">
              <a:spcBef>
                <a:spcPts val="600"/>
              </a:spcBef>
              <a:buFont typeface="Arial" panose="020B0604020202020204" pitchFamily="34" charset="0"/>
              <a:buChar char="•"/>
            </a:pPr>
            <a:r>
              <a:rPr lang="en-US" sz="2000" b="1" i="0" spc="100" dirty="0">
                <a:solidFill>
                  <a:srgbClr val="000000"/>
                </a:solidFill>
                <a:effectLst/>
                <a:latin typeface="Montserrat" pitchFamily="2" charset="0"/>
              </a:rPr>
              <a:t>E-Government Website Features</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Usability of e-government websites (Chang &amp; </a:t>
            </a:r>
            <a:r>
              <a:rPr lang="en-US" sz="2000" b="0" i="0" spc="100" dirty="0" err="1">
                <a:solidFill>
                  <a:srgbClr val="000000"/>
                </a:solidFill>
                <a:effectLst/>
                <a:latin typeface="Montserrat" pitchFamily="2" charset="0"/>
              </a:rPr>
              <a:t>Almaghalsah</a:t>
            </a:r>
            <a:r>
              <a:rPr lang="en-US" sz="2000" b="0" i="0" spc="100" dirty="0">
                <a:solidFill>
                  <a:srgbClr val="000000"/>
                </a:solidFill>
                <a:effectLst/>
                <a:latin typeface="Montserrat" pitchFamily="2" charset="0"/>
              </a:rPr>
              <a:t>, 2020)</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Drawbacks and potential disadvantages of e-government (E-Spin, 2023)</a:t>
            </a:r>
          </a:p>
          <a:p>
            <a:pPr lvl="1">
              <a:spcBef>
                <a:spcPts val="600"/>
              </a:spcBef>
            </a:pPr>
            <a:endParaRPr lang="en-US" sz="2000" spc="100" dirty="0">
              <a:latin typeface="Montserrat" pitchFamily="2" charset="0"/>
            </a:endParaRPr>
          </a:p>
          <a:p>
            <a:pPr marL="342900" indent="-342900">
              <a:spcBef>
                <a:spcPts val="600"/>
              </a:spcBef>
              <a:buFont typeface="Arial" panose="020B0604020202020204" pitchFamily="34" charset="0"/>
              <a:buChar char="•"/>
            </a:pPr>
            <a:r>
              <a:rPr lang="en-US" sz="2000" b="1" i="0" spc="100" dirty="0">
                <a:solidFill>
                  <a:srgbClr val="000000"/>
                </a:solidFill>
                <a:effectLst/>
                <a:latin typeface="Montserrat" pitchFamily="2" charset="0"/>
              </a:rPr>
              <a:t>Online Government</a:t>
            </a:r>
            <a:endParaRPr lang="en-US" sz="2000" b="1" spc="100" dirty="0">
              <a:solidFill>
                <a:srgbClr val="000000"/>
              </a:solidFill>
              <a:effectLst/>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Benefits of switching to digital government services (Granicus, 2023)</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Efficiency and accessibility of providing online government services (Kumari, 2023)</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Importance of internet accessibility in digital government initiatives (The Digital Economy, 2018)</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Considerations for local government payment systems (Fisher, 2023)</a:t>
            </a:r>
          </a:p>
          <a:p>
            <a:pPr lvl="1">
              <a:spcBef>
                <a:spcPts val="600"/>
              </a:spcBef>
            </a:pPr>
            <a:endParaRPr lang="en-US" sz="2000" b="0" i="0" spc="100" dirty="0">
              <a:solidFill>
                <a:srgbClr val="000000"/>
              </a:solidFill>
              <a:effectLst/>
              <a:latin typeface="Montserrat" pitchFamily="2" charset="0"/>
            </a:endParaRPr>
          </a:p>
          <a:p>
            <a:pPr marL="342900" indent="-342900">
              <a:spcBef>
                <a:spcPts val="600"/>
              </a:spcBef>
              <a:buFont typeface="Arial" panose="020B0604020202020204" pitchFamily="34" charset="0"/>
              <a:buChar char="•"/>
            </a:pPr>
            <a:r>
              <a:rPr lang="en-US" sz="2000" b="1" i="0" spc="100" dirty="0">
                <a:solidFill>
                  <a:srgbClr val="000000"/>
                </a:solidFill>
                <a:effectLst/>
                <a:latin typeface="Montserrat" pitchFamily="2" charset="0"/>
              </a:rPr>
              <a:t>Benefits of Online Government</a:t>
            </a:r>
            <a:endParaRPr lang="en-US" sz="2000" b="1" spc="100" dirty="0">
              <a:solidFill>
                <a:srgbClr val="000000"/>
              </a:solidFill>
              <a:effectLst/>
              <a:latin typeface="Montserrat" pitchFamily="2" charset="0"/>
            </a:endParaRPr>
          </a:p>
          <a:p>
            <a:pPr marL="800100" lvl="1" indent="-342900">
              <a:spcBef>
                <a:spcPts val="600"/>
              </a:spcBef>
              <a:buFont typeface="Courier New" panose="02070309020205020404" pitchFamily="49" charset="0"/>
              <a:buChar char="o"/>
            </a:pPr>
            <a:r>
              <a:rPr lang="en-US" sz="2000" spc="100" dirty="0">
                <a:solidFill>
                  <a:srgbClr val="000000"/>
                </a:solidFill>
                <a:latin typeface="Montserrat" pitchFamily="2" charset="0"/>
              </a:rPr>
              <a:t>The role of effective government websites (</a:t>
            </a:r>
            <a:r>
              <a:rPr lang="en-US" sz="2000" spc="100" dirty="0" err="1">
                <a:solidFill>
                  <a:srgbClr val="000000"/>
                </a:solidFill>
                <a:latin typeface="Montserrat" pitchFamily="2" charset="0"/>
              </a:rPr>
              <a:t>GovOS</a:t>
            </a:r>
            <a:r>
              <a:rPr lang="en-US" sz="2000" spc="100" dirty="0">
                <a:solidFill>
                  <a:srgbClr val="000000"/>
                </a:solidFill>
                <a:latin typeface="Montserrat" pitchFamily="2" charset="0"/>
              </a:rPr>
              <a:t>, 2023)</a:t>
            </a:r>
          </a:p>
          <a:p>
            <a:pPr marL="800100" lvl="1" indent="-342900">
              <a:spcBef>
                <a:spcPts val="600"/>
              </a:spcBef>
              <a:buFont typeface="Courier New" panose="02070309020205020404" pitchFamily="49" charset="0"/>
              <a:buChar char="o"/>
            </a:pPr>
            <a:r>
              <a:rPr lang="en-US" sz="2000" spc="100" dirty="0">
                <a:solidFill>
                  <a:srgbClr val="000000"/>
                </a:solidFill>
                <a:latin typeface="Montserrat" pitchFamily="2" charset="0"/>
              </a:rPr>
              <a:t>E-government's impact on bureaucratic procedures (</a:t>
            </a:r>
            <a:r>
              <a:rPr lang="en-US" sz="2000" spc="100" dirty="0" err="1">
                <a:solidFill>
                  <a:srgbClr val="000000"/>
                </a:solidFill>
                <a:latin typeface="Montserrat" pitchFamily="2" charset="0"/>
              </a:rPr>
              <a:t>Apkarian</a:t>
            </a:r>
            <a:r>
              <a:rPr lang="en-US" sz="2000" spc="100" dirty="0">
                <a:solidFill>
                  <a:srgbClr val="000000"/>
                </a:solidFill>
                <a:latin typeface="Montserrat" pitchFamily="2" charset="0"/>
              </a:rPr>
              <a:t>, 2022)</a:t>
            </a:r>
          </a:p>
          <a:p>
            <a:pPr marL="800100" lvl="1" indent="-342900">
              <a:spcBef>
                <a:spcPts val="600"/>
              </a:spcBef>
              <a:buFont typeface="Courier New" panose="02070309020205020404" pitchFamily="49" charset="0"/>
              <a:buChar char="o"/>
            </a:pPr>
            <a:r>
              <a:rPr lang="en-US" sz="2000" spc="100" dirty="0">
                <a:solidFill>
                  <a:srgbClr val="000000"/>
                </a:solidFill>
                <a:latin typeface="Montserrat" pitchFamily="2" charset="0"/>
              </a:rPr>
              <a:t>The advantages of the internet in government services (Surya, 2023)</a:t>
            </a:r>
          </a:p>
          <a:p>
            <a:pPr marL="800100" lvl="1" indent="-342900">
              <a:spcBef>
                <a:spcPts val="600"/>
              </a:spcBef>
              <a:buFont typeface="Courier New" panose="02070309020205020404" pitchFamily="49" charset="0"/>
              <a:buChar char="o"/>
            </a:pPr>
            <a:r>
              <a:rPr lang="en-US" sz="2000" spc="100" dirty="0">
                <a:solidFill>
                  <a:srgbClr val="000000"/>
                </a:solidFill>
                <a:latin typeface="Montserrat" pitchFamily="2" charset="0"/>
              </a:rPr>
              <a:t>Online payment of bills in Australian households (Melton, 2023)</a:t>
            </a:r>
          </a:p>
        </p:txBody>
      </p:sp>
    </p:spTree>
    <p:extLst>
      <p:ext uri="{BB962C8B-B14F-4D97-AF65-F5344CB8AC3E}">
        <p14:creationId xmlns:p14="http://schemas.microsoft.com/office/powerpoint/2010/main" val="2202850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TOPICAL OUTLINE</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a:extLst>
              <a:ext uri="{FF2B5EF4-FFF2-40B4-BE49-F238E27FC236}">
                <a16:creationId xmlns:a16="http://schemas.microsoft.com/office/drawing/2014/main" id="{30503399-C991-35B5-0F1E-C79816ADF7C2}"/>
              </a:ext>
            </a:extLst>
          </p:cNvPr>
          <p:cNvSpPr txBox="1"/>
          <p:nvPr/>
        </p:nvSpPr>
        <p:spPr>
          <a:xfrm>
            <a:off x="2057400" y="3920974"/>
            <a:ext cx="14384353" cy="3385542"/>
          </a:xfrm>
          <a:prstGeom prst="rect">
            <a:avLst/>
          </a:prstGeom>
        </p:spPr>
        <p:txBody>
          <a:bodyPr wrap="square" lIns="0" tIns="0" rIns="0" bIns="0" rtlCol="0" anchor="t">
            <a:spAutoFit/>
          </a:bodyPr>
          <a:lstStyle/>
          <a:p>
            <a:pPr marL="342900" indent="-342900">
              <a:spcBef>
                <a:spcPts val="600"/>
              </a:spcBef>
              <a:buFont typeface="Arial" panose="020B0604020202020204" pitchFamily="34" charset="0"/>
              <a:buChar char="•"/>
            </a:pPr>
            <a:r>
              <a:rPr lang="en-US" sz="2000" b="1" i="0" spc="100" dirty="0">
                <a:solidFill>
                  <a:srgbClr val="000000"/>
                </a:solidFill>
                <a:effectLst/>
                <a:latin typeface="Montserrat" pitchFamily="2" charset="0"/>
              </a:rPr>
              <a:t>Implementation of MySQL, Express, React, Node, &amp; Visual Studio</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Role of Node.js and React.js in software development (</a:t>
            </a:r>
            <a:r>
              <a:rPr lang="en-US" sz="2000" b="0" i="0" spc="100" dirty="0" err="1">
                <a:solidFill>
                  <a:srgbClr val="000000"/>
                </a:solidFill>
                <a:effectLst/>
                <a:latin typeface="Montserrat" pitchFamily="2" charset="0"/>
              </a:rPr>
              <a:t>Simplilearn</a:t>
            </a:r>
            <a:r>
              <a:rPr lang="en-US" sz="2000" b="0" i="0" spc="100" dirty="0">
                <a:solidFill>
                  <a:srgbClr val="000000"/>
                </a:solidFill>
                <a:effectLst/>
                <a:latin typeface="Montserrat" pitchFamily="2" charset="0"/>
              </a:rPr>
              <a:t>, 2023)</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Significance of Visual Studio in coding and error resolution (Murali, 2023)</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Overview of MySQL for managing structured data (</a:t>
            </a:r>
            <a:r>
              <a:rPr lang="en-US" sz="2000" b="0" i="0" spc="100" dirty="0" err="1">
                <a:solidFill>
                  <a:srgbClr val="000000"/>
                </a:solidFill>
                <a:effectLst/>
                <a:latin typeface="Montserrat" pitchFamily="2" charset="0"/>
              </a:rPr>
              <a:t>Christudas</a:t>
            </a:r>
            <a:r>
              <a:rPr lang="en-US" sz="2000" b="0" i="0" spc="100" dirty="0">
                <a:solidFill>
                  <a:srgbClr val="000000"/>
                </a:solidFill>
                <a:effectLst/>
                <a:latin typeface="Montserrat" pitchFamily="2" charset="0"/>
              </a:rPr>
              <a:t>, 2019)</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Features and adaptability of Express.js in web development (Kumar, 2023)</a:t>
            </a:r>
          </a:p>
          <a:p>
            <a:pPr lvl="1">
              <a:spcBef>
                <a:spcPts val="600"/>
              </a:spcBef>
            </a:pPr>
            <a:endParaRPr lang="en-US" sz="2000" spc="100" dirty="0">
              <a:latin typeface="Montserrat" pitchFamily="2" charset="0"/>
            </a:endParaRPr>
          </a:p>
          <a:p>
            <a:pPr marL="342900" indent="-342900">
              <a:spcBef>
                <a:spcPts val="600"/>
              </a:spcBef>
              <a:buFont typeface="Arial" panose="020B0604020202020204" pitchFamily="34" charset="0"/>
              <a:buChar char="•"/>
            </a:pPr>
            <a:r>
              <a:rPr lang="en-US" sz="2000" b="1" i="0" spc="100" dirty="0">
                <a:solidFill>
                  <a:srgbClr val="000000"/>
                </a:solidFill>
                <a:effectLst/>
                <a:latin typeface="Montserrat" pitchFamily="2" charset="0"/>
              </a:rPr>
              <a:t>Online Systems</a:t>
            </a:r>
            <a:endParaRPr lang="en-US" sz="2000" b="1" spc="100" dirty="0">
              <a:solidFill>
                <a:srgbClr val="000000"/>
              </a:solidFill>
              <a:effectLst/>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Electronic Permitting Systems in Ontario, Canada (</a:t>
            </a:r>
            <a:r>
              <a:rPr lang="en-US" sz="2000" b="0" i="0" spc="100" dirty="0" err="1">
                <a:solidFill>
                  <a:srgbClr val="000000"/>
                </a:solidFill>
                <a:effectLst/>
                <a:latin typeface="Montserrat" pitchFamily="2" charset="0"/>
              </a:rPr>
              <a:t>Whitell</a:t>
            </a:r>
            <a:r>
              <a:rPr lang="en-US" sz="2000" b="0" i="0" spc="100" dirty="0">
                <a:solidFill>
                  <a:srgbClr val="000000"/>
                </a:solidFill>
                <a:effectLst/>
                <a:latin typeface="Montserrat" pitchFamily="2" charset="0"/>
              </a:rPr>
              <a:t> et al., 2020)</a:t>
            </a:r>
          </a:p>
          <a:p>
            <a:pPr lvl="1">
              <a:spcBef>
                <a:spcPts val="600"/>
              </a:spcBef>
            </a:pPr>
            <a:endParaRPr lang="en-US" sz="2000" b="0" i="0" spc="100" dirty="0">
              <a:solidFill>
                <a:srgbClr val="000000"/>
              </a:solidFill>
              <a:effectLst/>
              <a:latin typeface="Montserrat" pitchFamily="2" charset="0"/>
            </a:endParaRPr>
          </a:p>
        </p:txBody>
      </p:sp>
    </p:spTree>
    <p:extLst>
      <p:ext uri="{BB962C8B-B14F-4D97-AF65-F5344CB8AC3E}">
        <p14:creationId xmlns:p14="http://schemas.microsoft.com/office/powerpoint/2010/main" val="743935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TOPICAL OUTLINE</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a:extLst>
              <a:ext uri="{FF2B5EF4-FFF2-40B4-BE49-F238E27FC236}">
                <a16:creationId xmlns:a16="http://schemas.microsoft.com/office/drawing/2014/main" id="{30503399-C991-35B5-0F1E-C79816ADF7C2}"/>
              </a:ext>
            </a:extLst>
          </p:cNvPr>
          <p:cNvSpPr txBox="1"/>
          <p:nvPr/>
        </p:nvSpPr>
        <p:spPr>
          <a:xfrm>
            <a:off x="2057400" y="3920974"/>
            <a:ext cx="15298754" cy="5917004"/>
          </a:xfrm>
          <a:prstGeom prst="rect">
            <a:avLst/>
          </a:prstGeom>
        </p:spPr>
        <p:txBody>
          <a:bodyPr wrap="square" lIns="0" tIns="0" rIns="0" bIns="0" rtlCol="0" anchor="t">
            <a:spAutoFit/>
          </a:bodyPr>
          <a:lstStyle/>
          <a:p>
            <a:pPr marL="342900" indent="-342900">
              <a:spcBef>
                <a:spcPts val="600"/>
              </a:spcBef>
              <a:buFont typeface="Arial" panose="020B0604020202020204" pitchFamily="34" charset="0"/>
              <a:buChar char="•"/>
            </a:pPr>
            <a:r>
              <a:rPr lang="en-PH" sz="1850" b="1" i="0" dirty="0">
                <a:effectLst/>
                <a:latin typeface="Montserrat" pitchFamily="2" charset="0"/>
              </a:rPr>
              <a:t>Municipal Digitalization</a:t>
            </a: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The gap in understanding digital solutions (</a:t>
            </a:r>
            <a:r>
              <a:rPr lang="en-PH" sz="1850" b="0" i="0" spc="100" dirty="0" err="1">
                <a:effectLst/>
                <a:latin typeface="Montserrat" pitchFamily="2" charset="0"/>
              </a:rPr>
              <a:t>Ringenson</a:t>
            </a:r>
            <a:r>
              <a:rPr lang="en-PH" sz="1850" b="0" i="0" spc="100" dirty="0">
                <a:effectLst/>
                <a:latin typeface="Montserrat" pitchFamily="2" charset="0"/>
              </a:rPr>
              <a:t> et al., 2018)</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Enhancing local government efficiency through digital technology (</a:t>
            </a:r>
            <a:r>
              <a:rPr lang="en-PH" sz="1850" b="0" i="0" spc="100" dirty="0" err="1">
                <a:effectLst/>
                <a:latin typeface="Montserrat" pitchFamily="2" charset="0"/>
              </a:rPr>
              <a:t>Kalinichenko</a:t>
            </a:r>
            <a:r>
              <a:rPr lang="en-PH" sz="1850" b="0" i="0" spc="100" dirty="0">
                <a:effectLst/>
                <a:latin typeface="Montserrat" pitchFamily="2" charset="0"/>
              </a:rPr>
              <a:t> et al., 2021)</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The Importance of Providing Online Services to Residents (</a:t>
            </a:r>
            <a:r>
              <a:rPr lang="en-PH" sz="1850" b="0" i="0" spc="100" dirty="0" err="1">
                <a:effectLst/>
                <a:latin typeface="Montserrat" pitchFamily="2" charset="0"/>
              </a:rPr>
              <a:t>Abramitov</a:t>
            </a:r>
            <a:r>
              <a:rPr lang="en-PH" sz="1850" b="0" i="0" spc="100" dirty="0">
                <a:effectLst/>
                <a:latin typeface="Montserrat" pitchFamily="2" charset="0"/>
              </a:rPr>
              <a:t> &amp; </a:t>
            </a:r>
            <a:r>
              <a:rPr lang="en-PH" sz="1850" b="0" i="0" spc="100" dirty="0" err="1">
                <a:effectLst/>
                <a:latin typeface="Montserrat" pitchFamily="2" charset="0"/>
              </a:rPr>
              <a:t>Dneprovskaya</a:t>
            </a:r>
            <a:r>
              <a:rPr lang="en-PH" sz="1850" b="0" i="0" spc="100" dirty="0">
                <a:effectLst/>
                <a:latin typeface="Montserrat" pitchFamily="2" charset="0"/>
              </a:rPr>
              <a:t>, 2021)</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Challenges in India's Urbanization Plan (</a:t>
            </a:r>
            <a:r>
              <a:rPr lang="en-PH" sz="1850" b="0" i="0" spc="100" dirty="0" err="1">
                <a:effectLst/>
                <a:latin typeface="Montserrat" pitchFamily="2" charset="0"/>
              </a:rPr>
              <a:t>Chatterji</a:t>
            </a:r>
            <a:r>
              <a:rPr lang="en-PH" sz="1850" b="0" i="0" spc="100" dirty="0">
                <a:effectLst/>
                <a:latin typeface="Montserrat" pitchFamily="2" charset="0"/>
              </a:rPr>
              <a:t>, 2018)</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Innovative Approaches to Enhance Local Government Information and Communication (</a:t>
            </a:r>
            <a:r>
              <a:rPr lang="en-PH" sz="1850" b="0" i="0" spc="100" dirty="0" err="1">
                <a:effectLst/>
                <a:latin typeface="Montserrat" pitchFamily="2" charset="0"/>
              </a:rPr>
              <a:t>Diegtiar</a:t>
            </a:r>
            <a:r>
              <a:rPr lang="en-PH" sz="1850" b="0" i="0" spc="100" dirty="0">
                <a:effectLst/>
                <a:latin typeface="Montserrat" pitchFamily="2" charset="0"/>
              </a:rPr>
              <a:t> et al., 2020)</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Holistic Perspective in E-Government (</a:t>
            </a:r>
            <a:r>
              <a:rPr lang="en-PH" sz="1850" b="0" i="0" spc="100" dirty="0" err="1">
                <a:effectLst/>
                <a:latin typeface="Montserrat" pitchFamily="2" charset="0"/>
              </a:rPr>
              <a:t>Malodia</a:t>
            </a:r>
            <a:r>
              <a:rPr lang="en-PH" sz="1850" b="0" i="0" spc="100" dirty="0">
                <a:effectLst/>
                <a:latin typeface="Montserrat" pitchFamily="2" charset="0"/>
              </a:rPr>
              <a:t> et al., 2021)</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Information and Communication Technology for Internal Processes and Service Delivery (Manoharan and Ingrams, 2018)</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The Impact of Devolution of Healthcare Delivery in the Philippines (Liwanag &amp; Wyss, 2020)</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Strategic Management System in Local Public Administration (Nita &amp; Goga, 2018)</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Openness and Accountability in Government Transactions (</a:t>
            </a:r>
            <a:r>
              <a:rPr lang="en-PH" sz="1850" b="0" i="0" spc="100" dirty="0" err="1">
                <a:effectLst/>
                <a:latin typeface="Montserrat" pitchFamily="2" charset="0"/>
              </a:rPr>
              <a:t>Yusop</a:t>
            </a:r>
            <a:r>
              <a:rPr lang="en-PH" sz="1850" b="0" i="0" spc="100" dirty="0">
                <a:effectLst/>
                <a:latin typeface="Montserrat" pitchFamily="2" charset="0"/>
              </a:rPr>
              <a:t> et al., 2019)</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Digital Transformation of Local Government (</a:t>
            </a:r>
            <a:r>
              <a:rPr lang="en-PH" sz="1850" b="0" i="0" spc="100" dirty="0" err="1">
                <a:effectLst/>
                <a:latin typeface="Montserrat" pitchFamily="2" charset="0"/>
              </a:rPr>
              <a:t>Mahula</a:t>
            </a:r>
            <a:r>
              <a:rPr lang="en-PH" sz="1850" b="0" i="0" spc="100" dirty="0">
                <a:effectLst/>
                <a:latin typeface="Montserrat" pitchFamily="2" charset="0"/>
              </a:rPr>
              <a:t> et al., 2022)</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Challenging usability and accessibility of e-government websites in Sub-Saharan Africa (</a:t>
            </a:r>
            <a:r>
              <a:rPr lang="en-PH" sz="1850" b="0" i="0" spc="100" dirty="0" err="1">
                <a:effectLst/>
                <a:latin typeface="Montserrat" pitchFamily="2" charset="0"/>
              </a:rPr>
              <a:t>Verkijika</a:t>
            </a:r>
            <a:r>
              <a:rPr lang="en-PH" sz="1850" b="0" i="0" spc="100" dirty="0">
                <a:effectLst/>
                <a:latin typeface="Montserrat" pitchFamily="2" charset="0"/>
              </a:rPr>
              <a:t> &amp; De Wet, 2018)</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Impact in adopting electronic procurement among local government agencies in Indonesia (Nani &amp; Ali, 2020)</a:t>
            </a:r>
            <a:endParaRPr lang="en-PH" sz="1850" spc="100" dirty="0">
              <a:latin typeface="Montserrat" pitchFamily="2" charset="0"/>
            </a:endParaRPr>
          </a:p>
          <a:p>
            <a:pPr marL="800100" lvl="1" indent="-342900">
              <a:spcBef>
                <a:spcPts val="600"/>
              </a:spcBef>
              <a:buFont typeface="Courier New" panose="02070309020205020404" pitchFamily="49" charset="0"/>
              <a:buChar char="o"/>
            </a:pPr>
            <a:r>
              <a:rPr lang="en-PH" sz="1850" b="0" i="0" spc="100" dirty="0">
                <a:effectLst/>
                <a:latin typeface="Montserrat" pitchFamily="2" charset="0"/>
              </a:rPr>
              <a:t>Municipal Web Presence (</a:t>
            </a:r>
            <a:r>
              <a:rPr lang="en-PH" sz="1850" b="0" i="0" spc="100" dirty="0" err="1">
                <a:effectLst/>
                <a:latin typeface="Montserrat" pitchFamily="2" charset="0"/>
              </a:rPr>
              <a:t>Schmuk</a:t>
            </a:r>
            <a:r>
              <a:rPr lang="en-PH" sz="1850" b="0" i="0" spc="100" dirty="0">
                <a:effectLst/>
                <a:latin typeface="Montserrat" pitchFamily="2" charset="0"/>
              </a:rPr>
              <a:t>, 2021)</a:t>
            </a:r>
            <a:endParaRPr lang="en-PH" sz="1850" spc="100" dirty="0">
              <a:latin typeface="Montserrat" pitchFamily="2" charset="0"/>
            </a:endParaRPr>
          </a:p>
        </p:txBody>
      </p:sp>
    </p:spTree>
    <p:extLst>
      <p:ext uri="{BB962C8B-B14F-4D97-AF65-F5344CB8AC3E}">
        <p14:creationId xmlns:p14="http://schemas.microsoft.com/office/powerpoint/2010/main" val="1312491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TOPICAL OUTLINE</a:t>
            </a:r>
          </a:p>
        </p:txBody>
      </p:sp>
      <p:grpSp>
        <p:nvGrpSpPr>
          <p:cNvPr id="4" name="Group 4"/>
          <p:cNvGrpSpPr/>
          <p:nvPr/>
        </p:nvGrpSpPr>
        <p:grpSpPr>
          <a:xfrm>
            <a:off x="1028700" y="1007324"/>
            <a:ext cx="13784429" cy="1457195"/>
            <a:chOff x="0" y="0"/>
            <a:chExt cx="18379239" cy="1942927"/>
          </a:xfrm>
        </p:grpSpPr>
        <p:sp>
          <p:nvSpPr>
            <p:cNvPr id="5" name="Freeform 5"/>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6" name="TextBox 6"/>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7" name="AutoShape 7"/>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8" name="TextBox 8">
            <a:extLst>
              <a:ext uri="{FF2B5EF4-FFF2-40B4-BE49-F238E27FC236}">
                <a16:creationId xmlns:a16="http://schemas.microsoft.com/office/drawing/2014/main" id="{30503399-C991-35B5-0F1E-C79816ADF7C2}"/>
              </a:ext>
            </a:extLst>
          </p:cNvPr>
          <p:cNvSpPr txBox="1"/>
          <p:nvPr/>
        </p:nvSpPr>
        <p:spPr>
          <a:xfrm>
            <a:off x="2057400" y="3920974"/>
            <a:ext cx="14384353" cy="5309146"/>
          </a:xfrm>
          <a:prstGeom prst="rect">
            <a:avLst/>
          </a:prstGeom>
        </p:spPr>
        <p:txBody>
          <a:bodyPr wrap="square" lIns="0" tIns="0" rIns="0" bIns="0" rtlCol="0" anchor="t">
            <a:spAutoFit/>
          </a:bodyPr>
          <a:lstStyle/>
          <a:p>
            <a:pPr marL="342900" indent="-342900">
              <a:spcBef>
                <a:spcPts val="600"/>
              </a:spcBef>
              <a:buFont typeface="Arial" panose="020B0604020202020204" pitchFamily="34" charset="0"/>
              <a:buChar char="•"/>
            </a:pPr>
            <a:r>
              <a:rPr lang="en-US" sz="2000" b="1" i="0" spc="100" dirty="0">
                <a:solidFill>
                  <a:srgbClr val="000000"/>
                </a:solidFill>
                <a:effectLst/>
                <a:latin typeface="Montserrat" pitchFamily="2" charset="0"/>
              </a:rPr>
              <a:t>Digitalization of Payment Process</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Challenges and Benefits of Digitalization of Payments (</a:t>
            </a:r>
            <a:r>
              <a:rPr lang="en-US" sz="2000" b="0" i="0" spc="100" dirty="0" err="1">
                <a:solidFill>
                  <a:srgbClr val="000000"/>
                </a:solidFill>
                <a:effectLst/>
                <a:latin typeface="Montserrat" pitchFamily="2" charset="0"/>
              </a:rPr>
              <a:t>Baghla</a:t>
            </a:r>
            <a:r>
              <a:rPr lang="en-US" sz="2000" b="0" i="0" spc="100" dirty="0">
                <a:solidFill>
                  <a:srgbClr val="000000"/>
                </a:solidFill>
                <a:effectLst/>
                <a:latin typeface="Montserrat" pitchFamily="2" charset="0"/>
              </a:rPr>
              <a:t>, 2018)</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City of San Marcos - Payment Central (</a:t>
            </a:r>
            <a:r>
              <a:rPr lang="en-US" sz="2000" b="0" i="0" spc="100" dirty="0" err="1">
                <a:solidFill>
                  <a:srgbClr val="000000"/>
                </a:solidFill>
                <a:effectLst/>
                <a:latin typeface="Montserrat" pitchFamily="2" charset="0"/>
              </a:rPr>
              <a:t>Beutler</a:t>
            </a:r>
            <a:r>
              <a:rPr lang="en-US" sz="2000" b="0" i="0" spc="100" dirty="0">
                <a:solidFill>
                  <a:srgbClr val="000000"/>
                </a:solidFill>
                <a:effectLst/>
                <a:latin typeface="Montserrat" pitchFamily="2" charset="0"/>
              </a:rPr>
              <a:t> et al., 2020)</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Efficiency, accessibility, and security of National Road Tax Payment (</a:t>
            </a:r>
            <a:r>
              <a:rPr lang="en-US" sz="2000" b="0" i="0" spc="100" dirty="0" err="1">
                <a:solidFill>
                  <a:srgbClr val="000000"/>
                </a:solidFill>
                <a:effectLst/>
                <a:latin typeface="Montserrat" pitchFamily="2" charset="0"/>
              </a:rPr>
              <a:t>Zinca</a:t>
            </a:r>
            <a:r>
              <a:rPr lang="en-US" sz="2000" b="0" i="0" spc="100" dirty="0">
                <a:solidFill>
                  <a:srgbClr val="000000"/>
                </a:solidFill>
                <a:effectLst/>
                <a:latin typeface="Montserrat" pitchFamily="2" charset="0"/>
              </a:rPr>
              <a:t> &amp; </a:t>
            </a:r>
            <a:r>
              <a:rPr lang="en-US" sz="2000" b="0" i="0" spc="100" dirty="0" err="1">
                <a:solidFill>
                  <a:srgbClr val="000000"/>
                </a:solidFill>
                <a:effectLst/>
                <a:latin typeface="Montserrat" pitchFamily="2" charset="0"/>
              </a:rPr>
              <a:t>Negrean</a:t>
            </a:r>
            <a:r>
              <a:rPr lang="en-US" sz="2000" b="0" i="0" spc="100" dirty="0">
                <a:solidFill>
                  <a:srgbClr val="000000"/>
                </a:solidFill>
                <a:effectLst/>
                <a:latin typeface="Montserrat" pitchFamily="2" charset="0"/>
              </a:rPr>
              <a:t>, 2018)</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Constraints in E-Billing Systems (</a:t>
            </a:r>
            <a:r>
              <a:rPr lang="en-US" sz="2000" b="0" i="0" spc="100" dirty="0" err="1">
                <a:solidFill>
                  <a:srgbClr val="000000"/>
                </a:solidFill>
                <a:effectLst/>
                <a:latin typeface="Montserrat" pitchFamily="2" charset="0"/>
              </a:rPr>
              <a:t>Lailiyah</a:t>
            </a:r>
            <a:r>
              <a:rPr lang="en-US" sz="2000" b="0" i="0" spc="100" dirty="0">
                <a:solidFill>
                  <a:srgbClr val="000000"/>
                </a:solidFill>
                <a:effectLst/>
                <a:latin typeface="Montserrat" pitchFamily="2" charset="0"/>
              </a:rPr>
              <a:t> &amp; </a:t>
            </a:r>
            <a:r>
              <a:rPr lang="en-US" sz="2000" b="0" i="0" spc="100" dirty="0" err="1">
                <a:solidFill>
                  <a:srgbClr val="000000"/>
                </a:solidFill>
                <a:effectLst/>
                <a:latin typeface="Montserrat" pitchFamily="2" charset="0"/>
              </a:rPr>
              <a:t>Sebayang</a:t>
            </a:r>
            <a:r>
              <a:rPr lang="en-US" sz="2000" b="0" i="0" spc="100" dirty="0">
                <a:solidFill>
                  <a:srgbClr val="000000"/>
                </a:solidFill>
                <a:effectLst/>
                <a:latin typeface="Montserrat" pitchFamily="2" charset="0"/>
              </a:rPr>
              <a:t>, 2020)</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Technology Selection in Payment Centralization (Hlaing &amp; </a:t>
            </a:r>
            <a:r>
              <a:rPr lang="en-US" sz="2000" b="0" i="0" spc="100" dirty="0" err="1">
                <a:solidFill>
                  <a:srgbClr val="000000"/>
                </a:solidFill>
                <a:effectLst/>
                <a:latin typeface="Montserrat" pitchFamily="2" charset="0"/>
              </a:rPr>
              <a:t>Nyaung</a:t>
            </a:r>
            <a:r>
              <a:rPr lang="en-US" sz="2000" b="0" i="0" spc="100" dirty="0">
                <a:solidFill>
                  <a:srgbClr val="000000"/>
                </a:solidFill>
                <a:effectLst/>
                <a:latin typeface="Montserrat" pitchFamily="2" charset="0"/>
              </a:rPr>
              <a:t>, 2019)</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Growth of Digital Payment Services in India (Singhal, 2021)</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Online Tax Payment Systems in the Philippines (</a:t>
            </a:r>
            <a:r>
              <a:rPr lang="en-US" sz="2000" b="0" i="0" spc="100" dirty="0" err="1">
                <a:solidFill>
                  <a:srgbClr val="000000"/>
                </a:solidFill>
                <a:effectLst/>
                <a:latin typeface="Montserrat" pitchFamily="2" charset="0"/>
              </a:rPr>
              <a:t>Vibora</a:t>
            </a:r>
            <a:r>
              <a:rPr lang="en-US" sz="2000" b="0" i="0" spc="100" dirty="0">
                <a:solidFill>
                  <a:srgbClr val="000000"/>
                </a:solidFill>
                <a:effectLst/>
                <a:latin typeface="Montserrat" pitchFamily="2" charset="0"/>
              </a:rPr>
              <a:t> &amp; </a:t>
            </a:r>
            <a:r>
              <a:rPr lang="en-US" sz="2000" b="0" i="0" spc="100" dirty="0" err="1">
                <a:solidFill>
                  <a:srgbClr val="000000"/>
                </a:solidFill>
                <a:effectLst/>
                <a:latin typeface="Montserrat" pitchFamily="2" charset="0"/>
              </a:rPr>
              <a:t>Mandigma</a:t>
            </a:r>
            <a:r>
              <a:rPr lang="en-US" sz="2000" b="0" i="0" spc="100" dirty="0">
                <a:solidFill>
                  <a:srgbClr val="000000"/>
                </a:solidFill>
                <a:effectLst/>
                <a:latin typeface="Montserrat" pitchFamily="2" charset="0"/>
              </a:rPr>
              <a:t>, 2022)</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Smart Metering System (Paul et al., 2021)</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Web Application for Bill Payments (</a:t>
            </a:r>
            <a:r>
              <a:rPr lang="en-US" sz="2000" b="0" i="0" spc="100" dirty="0" err="1">
                <a:solidFill>
                  <a:srgbClr val="000000"/>
                </a:solidFill>
                <a:effectLst/>
                <a:latin typeface="Montserrat" pitchFamily="2" charset="0"/>
              </a:rPr>
              <a:t>Ranjitha</a:t>
            </a:r>
            <a:r>
              <a:rPr lang="en-US" sz="2000" b="0" i="0" spc="100" dirty="0">
                <a:solidFill>
                  <a:srgbClr val="000000"/>
                </a:solidFill>
                <a:effectLst/>
                <a:latin typeface="Montserrat" pitchFamily="2" charset="0"/>
              </a:rPr>
              <a:t> &amp; Chethana, 2019)</a:t>
            </a:r>
          </a:p>
          <a:p>
            <a:pPr lvl="1">
              <a:spcBef>
                <a:spcPts val="600"/>
              </a:spcBef>
            </a:pPr>
            <a:endParaRPr lang="en-US" sz="2000" spc="100" dirty="0">
              <a:latin typeface="Montserrat" pitchFamily="2" charset="0"/>
            </a:endParaRPr>
          </a:p>
          <a:p>
            <a:pPr marL="342900" indent="-342900">
              <a:spcBef>
                <a:spcPts val="600"/>
              </a:spcBef>
              <a:buFont typeface="Arial" panose="020B0604020202020204" pitchFamily="34" charset="0"/>
              <a:buChar char="•"/>
            </a:pPr>
            <a:r>
              <a:rPr lang="en-US" sz="2000" b="1" spc="100" dirty="0">
                <a:solidFill>
                  <a:srgbClr val="000000"/>
                </a:solidFill>
                <a:latin typeface="Montserrat" pitchFamily="2" charset="0"/>
              </a:rPr>
              <a:t>Use of the Internet in Local Government</a:t>
            </a:r>
            <a:endParaRPr lang="en-US" sz="2000" b="1" spc="100" dirty="0">
              <a:solidFill>
                <a:srgbClr val="000000"/>
              </a:solidFill>
              <a:effectLst/>
              <a:latin typeface="Montserrat" pitchFamily="2" charset="0"/>
            </a:endParaRP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Opening Local Government Through the Internet (Bent, 2016)</a:t>
            </a:r>
          </a:p>
          <a:p>
            <a:pPr marL="800100" lvl="1" indent="-342900">
              <a:spcBef>
                <a:spcPts val="600"/>
              </a:spcBef>
              <a:buFont typeface="Courier New" panose="02070309020205020404" pitchFamily="49" charset="0"/>
              <a:buChar char="o"/>
            </a:pPr>
            <a:r>
              <a:rPr lang="en-US" sz="2000" b="0" i="0" spc="100" dirty="0">
                <a:solidFill>
                  <a:srgbClr val="000000"/>
                </a:solidFill>
                <a:effectLst/>
                <a:latin typeface="Montserrat" pitchFamily="2" charset="0"/>
              </a:rPr>
              <a:t>E-Governance and ICT in Local Government (E-governance, 2018)</a:t>
            </a:r>
          </a:p>
        </p:txBody>
      </p:sp>
    </p:spTree>
    <p:extLst>
      <p:ext uri="{BB962C8B-B14F-4D97-AF65-F5344CB8AC3E}">
        <p14:creationId xmlns:p14="http://schemas.microsoft.com/office/powerpoint/2010/main" val="1799384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CONCEPTUAL MODEL OF THE STUDY</a:t>
            </a:r>
          </a:p>
        </p:txBody>
      </p:sp>
      <p:grpSp>
        <p:nvGrpSpPr>
          <p:cNvPr id="25" name="Group 24">
            <a:extLst>
              <a:ext uri="{FF2B5EF4-FFF2-40B4-BE49-F238E27FC236}">
                <a16:creationId xmlns:a16="http://schemas.microsoft.com/office/drawing/2014/main" id="{80E8BFFE-37BF-BE90-2F87-BFE9DA937066}"/>
              </a:ext>
            </a:extLst>
          </p:cNvPr>
          <p:cNvGrpSpPr/>
          <p:nvPr/>
        </p:nvGrpSpPr>
        <p:grpSpPr>
          <a:xfrm>
            <a:off x="2247908" y="3583064"/>
            <a:ext cx="14363692" cy="6361036"/>
            <a:chOff x="2266950" y="3506864"/>
            <a:chExt cx="14363692" cy="6361036"/>
          </a:xfrm>
        </p:grpSpPr>
        <p:sp>
          <p:nvSpPr>
            <p:cNvPr id="10" name="Rectangle 9">
              <a:extLst>
                <a:ext uri="{FF2B5EF4-FFF2-40B4-BE49-F238E27FC236}">
                  <a16:creationId xmlns:a16="http://schemas.microsoft.com/office/drawing/2014/main" id="{925AB15A-2FD8-C333-3F4C-D9AA3B671F0A}"/>
                </a:ext>
              </a:extLst>
            </p:cNvPr>
            <p:cNvSpPr/>
            <p:nvPr/>
          </p:nvSpPr>
          <p:spPr>
            <a:xfrm>
              <a:off x="2266950" y="3506864"/>
              <a:ext cx="4724400" cy="6361036"/>
            </a:xfrm>
            <a:prstGeom prst="rect">
              <a:avLst/>
            </a:prstGeom>
            <a:solidFill>
              <a:schemeClr val="bg1"/>
            </a:solidFill>
            <a:ln w="28575">
              <a:solidFill>
                <a:srgbClr val="C420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dirty="0">
                  <a:solidFill>
                    <a:schemeClr val="tx1"/>
                  </a:solidFill>
                  <a:effectLst/>
                  <a:latin typeface="Montserrat" pitchFamily="2" charset="0"/>
                </a:rPr>
                <a:t>Knowledge Requirements:</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1. Web-based system development</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2. Real property tax processing</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3. Business permit application</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4. Community tax certificate issuance</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5. Birth certificate retrieval and death certificate application</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6. Marriage certificate application</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7. Transaction history management</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8. News and information dissemination</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9. Integration of job opening listings</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10. Artificial Intelligence chatbot development</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11. SMS verification and authentication</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12. QR code technology implementation</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13. SMS notification dissemination</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14. Report generation</a:t>
              </a:r>
              <a:br>
                <a:rPr lang="en-US" sz="1300" dirty="0">
                  <a:solidFill>
                    <a:schemeClr val="tx1"/>
                  </a:solidFill>
                  <a:effectLst/>
                  <a:latin typeface="Montserrat" pitchFamily="2" charset="0"/>
                </a:rPr>
              </a:br>
              <a:r>
                <a:rPr lang="en-US" sz="1300" dirty="0">
                  <a:solidFill>
                    <a:schemeClr val="tx1"/>
                  </a:solidFill>
                  <a:effectLst/>
                  <a:latin typeface="Montserrat" pitchFamily="2" charset="0"/>
                </a:rPr>
                <a:t>15. System administration and audit trail management</a:t>
              </a:r>
            </a:p>
            <a:p>
              <a:r>
                <a:rPr lang="en-US" sz="1300" dirty="0">
                  <a:solidFill>
                    <a:schemeClr val="tx1"/>
                  </a:solidFill>
                  <a:effectLst/>
                  <a:latin typeface="Montserrat" pitchFamily="2" charset="0"/>
                </a:rPr>
                <a:t>16. MySQL</a:t>
              </a:r>
            </a:p>
            <a:p>
              <a:r>
                <a:rPr lang="en-US" sz="1300" dirty="0">
                  <a:solidFill>
                    <a:schemeClr val="tx1"/>
                  </a:solidFill>
                  <a:effectLst/>
                  <a:latin typeface="Montserrat" pitchFamily="2" charset="0"/>
                </a:rPr>
                <a:t>17. Express.js, React.js, and Node.js</a:t>
              </a:r>
            </a:p>
            <a:p>
              <a:r>
                <a:rPr lang="en-US" sz="1300" dirty="0">
                  <a:solidFill>
                    <a:schemeClr val="tx1"/>
                  </a:solidFill>
                  <a:effectLst/>
                  <a:latin typeface="Montserrat" pitchFamily="2" charset="0"/>
                </a:rPr>
                <a:t>18. ISO 25010</a:t>
              </a:r>
            </a:p>
            <a:p>
              <a:endParaRPr lang="en-US" sz="1300" dirty="0">
                <a:solidFill>
                  <a:schemeClr val="tx1"/>
                </a:solidFill>
                <a:effectLst/>
                <a:latin typeface="Montserrat" pitchFamily="2" charset="0"/>
              </a:endParaRPr>
            </a:p>
            <a:p>
              <a:r>
                <a:rPr lang="en-US" sz="1300" b="1" dirty="0">
                  <a:solidFill>
                    <a:schemeClr val="tx1"/>
                  </a:solidFill>
                  <a:effectLst/>
                  <a:latin typeface="Montserrat" pitchFamily="2" charset="0"/>
                </a:rPr>
                <a:t>Minimum Requirements:</a:t>
              </a:r>
            </a:p>
            <a:p>
              <a:r>
                <a:rPr lang="en-US" sz="1300" dirty="0">
                  <a:solidFill>
                    <a:schemeClr val="tx1"/>
                  </a:solidFill>
                  <a:effectLst/>
                  <a:latin typeface="Montserrat" pitchFamily="2" charset="0"/>
                </a:rPr>
                <a:t>1. Web browser</a:t>
              </a:r>
            </a:p>
            <a:p>
              <a:r>
                <a:rPr lang="en-US" sz="1300" dirty="0">
                  <a:solidFill>
                    <a:schemeClr val="tx1"/>
                  </a:solidFill>
                  <a:effectLst/>
                  <a:latin typeface="Montserrat" pitchFamily="2" charset="0"/>
                </a:rPr>
                <a:t>2. Git/</a:t>
              </a:r>
              <a:r>
                <a:rPr lang="en-US" sz="1300" dirty="0" err="1">
                  <a:solidFill>
                    <a:schemeClr val="tx1"/>
                  </a:solidFill>
                  <a:effectLst/>
                  <a:latin typeface="Montserrat" pitchFamily="2" charset="0"/>
                </a:rPr>
                <a:t>Github</a:t>
              </a:r>
              <a:endParaRPr lang="en-US" sz="1300" dirty="0">
                <a:solidFill>
                  <a:schemeClr val="tx1"/>
                </a:solidFill>
                <a:effectLst/>
                <a:latin typeface="Montserrat" pitchFamily="2" charset="0"/>
              </a:endParaRPr>
            </a:p>
            <a:p>
              <a:endParaRPr lang="en-US" sz="1300" dirty="0">
                <a:solidFill>
                  <a:schemeClr val="tx1"/>
                </a:solidFill>
                <a:latin typeface="Montserrat" pitchFamily="2" charset="0"/>
              </a:endParaRPr>
            </a:p>
            <a:p>
              <a:r>
                <a:rPr lang="en-US" sz="1300" b="1" dirty="0">
                  <a:solidFill>
                    <a:schemeClr val="tx1"/>
                  </a:solidFill>
                  <a:effectLst/>
                  <a:latin typeface="Montserrat" pitchFamily="2" charset="0"/>
                </a:rPr>
                <a:t>Hardware Requirements:</a:t>
              </a:r>
            </a:p>
            <a:p>
              <a:r>
                <a:rPr lang="en-US" sz="1300" dirty="0">
                  <a:solidFill>
                    <a:schemeClr val="tx1"/>
                  </a:solidFill>
                  <a:effectLst/>
                  <a:latin typeface="Montserrat" pitchFamily="2" charset="0"/>
                </a:rPr>
                <a:t>1. Laptop/Computer</a:t>
              </a:r>
            </a:p>
            <a:p>
              <a:pPr lvl="1"/>
              <a:r>
                <a:rPr lang="en-US" sz="1300" dirty="0">
                  <a:solidFill>
                    <a:schemeClr val="tx1"/>
                  </a:solidFill>
                  <a:effectLst/>
                  <a:latin typeface="Montserrat" pitchFamily="2" charset="0"/>
                </a:rPr>
                <a:t>CPU: Intel Core i3/AMD Ryzen 3</a:t>
              </a:r>
            </a:p>
            <a:p>
              <a:pPr lvl="1"/>
              <a:r>
                <a:rPr lang="en-US" sz="1300" dirty="0">
                  <a:solidFill>
                    <a:schemeClr val="tx1"/>
                  </a:solidFill>
                  <a:effectLst/>
                  <a:latin typeface="Montserrat" pitchFamily="2" charset="0"/>
                </a:rPr>
                <a:t>RAM: 4GB</a:t>
              </a:r>
            </a:p>
            <a:p>
              <a:pPr lvl="1"/>
              <a:r>
                <a:rPr lang="en-US" sz="1300" dirty="0">
                  <a:solidFill>
                    <a:schemeClr val="tx1"/>
                  </a:solidFill>
                  <a:effectLst/>
                  <a:latin typeface="Montserrat" pitchFamily="2" charset="0"/>
                </a:rPr>
                <a:t>Storage: 128GB HDD</a:t>
              </a:r>
            </a:p>
            <a:p>
              <a:pPr lvl="1"/>
              <a:r>
                <a:rPr lang="en-US" sz="1300" dirty="0">
                  <a:solidFill>
                    <a:schemeClr val="tx1"/>
                  </a:solidFill>
                  <a:effectLst/>
                  <a:latin typeface="Montserrat" pitchFamily="2" charset="0"/>
                </a:rPr>
                <a:t>Ethernet LAN/WIFI connectivity</a:t>
              </a:r>
            </a:p>
          </p:txBody>
        </p:sp>
        <p:sp>
          <p:nvSpPr>
            <p:cNvPr id="11" name="Rectangle 10">
              <a:extLst>
                <a:ext uri="{FF2B5EF4-FFF2-40B4-BE49-F238E27FC236}">
                  <a16:creationId xmlns:a16="http://schemas.microsoft.com/office/drawing/2014/main" id="{57C88F48-23CA-E41A-B190-5410348DB680}"/>
                </a:ext>
              </a:extLst>
            </p:cNvPr>
            <p:cNvSpPr/>
            <p:nvPr/>
          </p:nvSpPr>
          <p:spPr>
            <a:xfrm>
              <a:off x="7581898" y="3506865"/>
              <a:ext cx="4229098" cy="3237719"/>
            </a:xfrm>
            <a:prstGeom prst="rect">
              <a:avLst/>
            </a:prstGeom>
            <a:solidFill>
              <a:schemeClr val="bg1"/>
            </a:solidFill>
            <a:ln w="28575">
              <a:solidFill>
                <a:srgbClr val="C420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dirty="0">
                  <a:solidFill>
                    <a:schemeClr val="tx1"/>
                  </a:solidFill>
                  <a:effectLst/>
                  <a:latin typeface="Montserrat" pitchFamily="2" charset="0"/>
                </a:rPr>
                <a:t>Project Design</a:t>
              </a:r>
            </a:p>
            <a:p>
              <a:pPr marL="285750" indent="-285750">
                <a:buFont typeface="Arial" panose="020B0604020202020204" pitchFamily="34" charset="0"/>
                <a:buChar char="•"/>
              </a:pPr>
              <a:r>
                <a:rPr lang="en-US" sz="1300" dirty="0">
                  <a:solidFill>
                    <a:schemeClr val="tx1"/>
                  </a:solidFill>
                  <a:effectLst/>
                  <a:latin typeface="Montserrat" pitchFamily="2" charset="0"/>
                </a:rPr>
                <a:t>Unified Modeling Language - Use Case Diagram</a:t>
              </a:r>
            </a:p>
            <a:p>
              <a:pPr marL="285750" indent="-285750">
                <a:buFont typeface="Arial" panose="020B0604020202020204" pitchFamily="34" charset="0"/>
                <a:buChar char="•"/>
              </a:pPr>
              <a:r>
                <a:rPr lang="en-US" sz="1300" dirty="0">
                  <a:solidFill>
                    <a:schemeClr val="tx1"/>
                  </a:solidFill>
                  <a:effectLst/>
                  <a:latin typeface="Montserrat" pitchFamily="2" charset="0"/>
                </a:rPr>
                <a:t>System Flowchart</a:t>
              </a:r>
            </a:p>
            <a:p>
              <a:pPr marL="285750" indent="-285750">
                <a:buFont typeface="Arial" panose="020B0604020202020204" pitchFamily="34" charset="0"/>
                <a:buChar char="•"/>
              </a:pPr>
              <a:r>
                <a:rPr lang="en-US" sz="1300" dirty="0">
                  <a:solidFill>
                    <a:schemeClr val="tx1"/>
                  </a:solidFill>
                  <a:effectLst/>
                  <a:latin typeface="Montserrat" pitchFamily="2" charset="0"/>
                </a:rPr>
                <a:t>System Architectural Design</a:t>
              </a:r>
            </a:p>
            <a:p>
              <a:endParaRPr lang="en-US" sz="1300" b="1" dirty="0">
                <a:solidFill>
                  <a:schemeClr val="tx1"/>
                </a:solidFill>
                <a:latin typeface="Montserrat" pitchFamily="2" charset="0"/>
              </a:endParaRPr>
            </a:p>
            <a:p>
              <a:endParaRPr lang="en-US" sz="1300" b="1" dirty="0">
                <a:solidFill>
                  <a:schemeClr val="tx1"/>
                </a:solidFill>
                <a:latin typeface="Montserrat" pitchFamily="2" charset="0"/>
              </a:endParaRPr>
            </a:p>
            <a:p>
              <a:r>
                <a:rPr lang="en-US" sz="1300" b="1" dirty="0">
                  <a:solidFill>
                    <a:schemeClr val="tx1"/>
                  </a:solidFill>
                  <a:effectLst/>
                  <a:latin typeface="Montserrat" pitchFamily="2" charset="0"/>
                </a:rPr>
                <a:t> Project Development</a:t>
              </a:r>
            </a:p>
            <a:p>
              <a:pPr marL="285750" indent="-285750">
                <a:buFont typeface="Arial" panose="020B0604020202020204" pitchFamily="34" charset="0"/>
                <a:buChar char="•"/>
              </a:pPr>
              <a:r>
                <a:rPr lang="en-US" sz="1300" dirty="0">
                  <a:solidFill>
                    <a:schemeClr val="tx1"/>
                  </a:solidFill>
                  <a:effectLst/>
                  <a:latin typeface="Montserrat" pitchFamily="2" charset="0"/>
                </a:rPr>
                <a:t>Entity Relationship Diagram</a:t>
              </a:r>
            </a:p>
            <a:p>
              <a:pPr marL="285750" indent="-285750">
                <a:buFont typeface="Arial" panose="020B0604020202020204" pitchFamily="34" charset="0"/>
                <a:buChar char="•"/>
              </a:pPr>
              <a:r>
                <a:rPr lang="en-US" sz="1300" dirty="0">
                  <a:solidFill>
                    <a:schemeClr val="tx1"/>
                  </a:solidFill>
                  <a:effectLst/>
                  <a:latin typeface="Montserrat" pitchFamily="2" charset="0"/>
                </a:rPr>
                <a:t>Project Development Flow</a:t>
              </a:r>
            </a:p>
            <a:p>
              <a:pPr marL="285750" indent="-285750">
                <a:buFont typeface="Arial" panose="020B0604020202020204" pitchFamily="34" charset="0"/>
                <a:buChar char="•"/>
              </a:pPr>
              <a:endParaRPr lang="en-US" sz="1300" dirty="0">
                <a:solidFill>
                  <a:schemeClr val="tx1"/>
                </a:solidFill>
                <a:latin typeface="Montserrat" pitchFamily="2" charset="0"/>
              </a:endParaRPr>
            </a:p>
            <a:p>
              <a:endParaRPr lang="en-US" sz="1300" dirty="0">
                <a:solidFill>
                  <a:schemeClr val="tx1"/>
                </a:solidFill>
                <a:latin typeface="Montserrat" pitchFamily="2" charset="0"/>
              </a:endParaRPr>
            </a:p>
            <a:p>
              <a:r>
                <a:rPr lang="en-US" sz="1300" b="1" dirty="0">
                  <a:solidFill>
                    <a:schemeClr val="tx1"/>
                  </a:solidFill>
                  <a:effectLst/>
                  <a:latin typeface="Montserrat" pitchFamily="2" charset="0"/>
                </a:rPr>
                <a:t>Operation and Testing</a:t>
              </a:r>
            </a:p>
          </p:txBody>
        </p:sp>
        <p:sp>
          <p:nvSpPr>
            <p:cNvPr id="12" name="Rectangle 11">
              <a:extLst>
                <a:ext uri="{FF2B5EF4-FFF2-40B4-BE49-F238E27FC236}">
                  <a16:creationId xmlns:a16="http://schemas.microsoft.com/office/drawing/2014/main" id="{C828AF6D-9187-9C19-87FD-59951B67542A}"/>
                </a:ext>
              </a:extLst>
            </p:cNvPr>
            <p:cNvSpPr/>
            <p:nvPr/>
          </p:nvSpPr>
          <p:spPr>
            <a:xfrm>
              <a:off x="12401544" y="3506864"/>
              <a:ext cx="4229098" cy="3237720"/>
            </a:xfrm>
            <a:prstGeom prst="rect">
              <a:avLst/>
            </a:prstGeom>
            <a:solidFill>
              <a:schemeClr val="bg1"/>
            </a:solidFill>
            <a:ln w="28575">
              <a:solidFill>
                <a:srgbClr val="C420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i="0" dirty="0">
                  <a:solidFill>
                    <a:srgbClr val="000000"/>
                  </a:solidFill>
                  <a:effectLst/>
                  <a:latin typeface="Montserrat" pitchFamily="2" charset="0"/>
                </a:rPr>
                <a:t>Mid-Level Centralization</a:t>
              </a:r>
            </a:p>
            <a:p>
              <a:pPr algn="ctr"/>
              <a:r>
                <a:rPr lang="en-US" sz="1400" b="1" i="0" dirty="0">
                  <a:solidFill>
                    <a:srgbClr val="000000"/>
                  </a:solidFill>
                  <a:effectLst/>
                  <a:latin typeface="Montserrat" pitchFamily="2" charset="0"/>
                </a:rPr>
                <a:t>Management System for City of Manila</a:t>
              </a:r>
              <a:endParaRPr lang="en-US" sz="1300" b="1" dirty="0">
                <a:solidFill>
                  <a:schemeClr val="tx1"/>
                </a:solidFill>
                <a:effectLst/>
                <a:latin typeface="Montserrat" pitchFamily="2" charset="0"/>
              </a:endParaRPr>
            </a:p>
          </p:txBody>
        </p:sp>
        <p:sp>
          <p:nvSpPr>
            <p:cNvPr id="13" name="Rectangle 12">
              <a:extLst>
                <a:ext uri="{FF2B5EF4-FFF2-40B4-BE49-F238E27FC236}">
                  <a16:creationId xmlns:a16="http://schemas.microsoft.com/office/drawing/2014/main" id="{98925C53-A9EC-F6A7-8A07-4D3801740CDD}"/>
                </a:ext>
              </a:extLst>
            </p:cNvPr>
            <p:cNvSpPr/>
            <p:nvPr/>
          </p:nvSpPr>
          <p:spPr>
            <a:xfrm>
              <a:off x="7938404" y="7494765"/>
              <a:ext cx="3516086" cy="2090646"/>
            </a:xfrm>
            <a:prstGeom prst="rect">
              <a:avLst/>
            </a:prstGeom>
            <a:solidFill>
              <a:schemeClr val="bg1"/>
            </a:solidFill>
            <a:ln w="28575">
              <a:solidFill>
                <a:srgbClr val="C420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effectLst/>
                  <a:latin typeface="Montserrat" pitchFamily="2" charset="0"/>
                </a:rPr>
                <a:t>Evaluation</a:t>
              </a:r>
            </a:p>
          </p:txBody>
        </p:sp>
        <p:cxnSp>
          <p:nvCxnSpPr>
            <p:cNvPr id="17" name="Connector: Elbow 16">
              <a:extLst>
                <a:ext uri="{FF2B5EF4-FFF2-40B4-BE49-F238E27FC236}">
                  <a16:creationId xmlns:a16="http://schemas.microsoft.com/office/drawing/2014/main" id="{20C1EB10-1297-4BC9-32DA-5EDDAC08A1A5}"/>
                </a:ext>
              </a:extLst>
            </p:cNvPr>
            <p:cNvCxnSpPr>
              <a:stCxn id="12" idx="2"/>
              <a:endCxn id="13" idx="3"/>
            </p:cNvCxnSpPr>
            <p:nvPr/>
          </p:nvCxnSpPr>
          <p:spPr>
            <a:xfrm rot="5400000">
              <a:off x="12087540" y="6111535"/>
              <a:ext cx="1795504" cy="3061603"/>
            </a:xfrm>
            <a:prstGeom prst="bentConnector2">
              <a:avLst/>
            </a:prstGeom>
            <a:ln w="76200">
              <a:solidFill>
                <a:srgbClr val="C4203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96514DC8-00A3-2D1C-F123-1A40618C8A23}"/>
                </a:ext>
              </a:extLst>
            </p:cNvPr>
            <p:cNvCxnSpPr>
              <a:cxnSpLocks/>
            </p:cNvCxnSpPr>
            <p:nvPr/>
          </p:nvCxnSpPr>
          <p:spPr>
            <a:xfrm>
              <a:off x="7010404" y="5125725"/>
              <a:ext cx="571494" cy="1"/>
            </a:xfrm>
            <a:prstGeom prst="bentConnector3">
              <a:avLst>
                <a:gd name="adj1" fmla="val 50000"/>
              </a:avLst>
            </a:prstGeom>
            <a:ln w="76200">
              <a:solidFill>
                <a:srgbClr val="C4203A"/>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352666A-0170-327B-BA3B-86753C517CC1}"/>
                </a:ext>
              </a:extLst>
            </p:cNvPr>
            <p:cNvCxnSpPr>
              <a:cxnSpLocks/>
            </p:cNvCxnSpPr>
            <p:nvPr/>
          </p:nvCxnSpPr>
          <p:spPr>
            <a:xfrm>
              <a:off x="11824960" y="5125723"/>
              <a:ext cx="571494" cy="1"/>
            </a:xfrm>
            <a:prstGeom prst="bentConnector3">
              <a:avLst>
                <a:gd name="adj1" fmla="val 50000"/>
              </a:avLst>
            </a:prstGeom>
            <a:ln w="76200">
              <a:solidFill>
                <a:srgbClr val="C4203A"/>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3299565" flipH="1">
            <a:off x="15428902" y="5159476"/>
            <a:ext cx="7537125" cy="7733990"/>
          </a:xfrm>
          <a:custGeom>
            <a:avLst/>
            <a:gdLst/>
            <a:ahLst/>
            <a:cxnLst/>
            <a:rect l="l" t="t" r="r" b="b"/>
            <a:pathLst>
              <a:path w="7537125" h="7733990">
                <a:moveTo>
                  <a:pt x="7537125" y="0"/>
                </a:moveTo>
                <a:lnTo>
                  <a:pt x="0" y="0"/>
                </a:lnTo>
                <a:lnTo>
                  <a:pt x="0" y="7733990"/>
                </a:lnTo>
                <a:lnTo>
                  <a:pt x="7537125" y="7733990"/>
                </a:lnTo>
                <a:lnTo>
                  <a:pt x="75371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3" name="Freeform 3"/>
          <p:cNvSpPr/>
          <p:nvPr/>
        </p:nvSpPr>
        <p:spPr>
          <a:xfrm>
            <a:off x="5842466" y="4659490"/>
            <a:ext cx="164296" cy="234709"/>
          </a:xfrm>
          <a:custGeom>
            <a:avLst/>
            <a:gdLst/>
            <a:ahLst/>
            <a:cxnLst/>
            <a:rect l="l" t="t" r="r" b="b"/>
            <a:pathLst>
              <a:path w="164296" h="234709">
                <a:moveTo>
                  <a:pt x="0" y="0"/>
                </a:moveTo>
                <a:lnTo>
                  <a:pt x="164296" y="0"/>
                </a:lnTo>
                <a:lnTo>
                  <a:pt x="164296" y="234709"/>
                </a:lnTo>
                <a:lnTo>
                  <a:pt x="0" y="2347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4" name="Freeform 4"/>
          <p:cNvSpPr/>
          <p:nvPr/>
        </p:nvSpPr>
        <p:spPr>
          <a:xfrm>
            <a:off x="5842466" y="5443869"/>
            <a:ext cx="238777" cy="183641"/>
          </a:xfrm>
          <a:custGeom>
            <a:avLst/>
            <a:gdLst/>
            <a:ahLst/>
            <a:cxnLst/>
            <a:rect l="l" t="t" r="r" b="b"/>
            <a:pathLst>
              <a:path w="238777" h="183641">
                <a:moveTo>
                  <a:pt x="0" y="0"/>
                </a:moveTo>
                <a:lnTo>
                  <a:pt x="238777" y="0"/>
                </a:lnTo>
                <a:lnTo>
                  <a:pt x="238777" y="183641"/>
                </a:lnTo>
                <a:lnTo>
                  <a:pt x="0" y="183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5" name="Freeform 5"/>
          <p:cNvSpPr/>
          <p:nvPr/>
        </p:nvSpPr>
        <p:spPr>
          <a:xfrm>
            <a:off x="5842466" y="5055462"/>
            <a:ext cx="226905" cy="226905"/>
          </a:xfrm>
          <a:custGeom>
            <a:avLst/>
            <a:gdLst/>
            <a:ahLst/>
            <a:cxnLst/>
            <a:rect l="l" t="t" r="r" b="b"/>
            <a:pathLst>
              <a:path w="226905" h="226905">
                <a:moveTo>
                  <a:pt x="0" y="0"/>
                </a:moveTo>
                <a:lnTo>
                  <a:pt x="226905" y="0"/>
                </a:lnTo>
                <a:lnTo>
                  <a:pt x="226905" y="226904"/>
                </a:lnTo>
                <a:lnTo>
                  <a:pt x="0" y="22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grpSp>
        <p:nvGrpSpPr>
          <p:cNvPr id="6" name="Group 6"/>
          <p:cNvGrpSpPr/>
          <p:nvPr/>
        </p:nvGrpSpPr>
        <p:grpSpPr>
          <a:xfrm>
            <a:off x="1028700" y="1007324"/>
            <a:ext cx="13784429" cy="1457195"/>
            <a:chOff x="0" y="0"/>
            <a:chExt cx="18379239" cy="1942927"/>
          </a:xfrm>
        </p:grpSpPr>
        <p:sp>
          <p:nvSpPr>
            <p:cNvPr id="7" name="Freeform 7"/>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11"/>
              <a:stretch>
                <a:fillRect l="-2105"/>
              </a:stretch>
            </a:blipFill>
          </p:spPr>
          <p:txBody>
            <a:bodyPr/>
            <a:lstStyle/>
            <a:p>
              <a:endParaRPr lang="en-PH"/>
            </a:p>
          </p:txBody>
        </p:sp>
        <p:sp>
          <p:nvSpPr>
            <p:cNvPr id="8" name="TextBox 8"/>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9" name="AutoShape 9"/>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grpSp>
        <p:nvGrpSpPr>
          <p:cNvPr id="10" name="Group 10"/>
          <p:cNvGrpSpPr>
            <a:grpSpLocks noChangeAspect="1"/>
          </p:cNvGrpSpPr>
          <p:nvPr/>
        </p:nvGrpSpPr>
        <p:grpSpPr>
          <a:xfrm>
            <a:off x="2133600" y="4021174"/>
            <a:ext cx="3103539" cy="3103526"/>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2"/>
              <a:stretch>
                <a:fillRect/>
              </a:stretch>
            </a:blipFill>
            <a:ln w="38100">
              <a:noFill/>
            </a:ln>
          </p:spPr>
          <p:txBody>
            <a:bodyPr/>
            <a:lstStyle/>
            <a:p>
              <a:endParaRPr lang="en-PH"/>
            </a:p>
          </p:txBody>
        </p:sp>
      </p:grpSp>
      <p:sp>
        <p:nvSpPr>
          <p:cNvPr id="12" name="TextBox 12"/>
          <p:cNvSpPr txBox="1"/>
          <p:nvPr/>
        </p:nvSpPr>
        <p:spPr>
          <a:xfrm>
            <a:off x="6251513" y="4622631"/>
            <a:ext cx="977970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1451 B-Durian Street, BF International Village CAA, Las Pinas City</a:t>
            </a:r>
          </a:p>
        </p:txBody>
      </p:sp>
      <p:sp>
        <p:nvSpPr>
          <p:cNvPr id="13" name="TextBox 13"/>
          <p:cNvSpPr txBox="1"/>
          <p:nvPr/>
        </p:nvSpPr>
        <p:spPr>
          <a:xfrm>
            <a:off x="6251513" y="4992107"/>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0975 618 4906</a:t>
            </a:r>
          </a:p>
        </p:txBody>
      </p:sp>
      <p:sp>
        <p:nvSpPr>
          <p:cNvPr id="14" name="TextBox 14"/>
          <p:cNvSpPr txBox="1"/>
          <p:nvPr/>
        </p:nvSpPr>
        <p:spPr>
          <a:xfrm>
            <a:off x="6251513" y="5362809"/>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julemichael.dones@tup.edu.ph</a:t>
            </a:r>
          </a:p>
        </p:txBody>
      </p:sp>
      <p:sp>
        <p:nvSpPr>
          <p:cNvPr id="15" name="TextBox 15"/>
          <p:cNvSpPr txBox="1"/>
          <p:nvPr/>
        </p:nvSpPr>
        <p:spPr>
          <a:xfrm>
            <a:off x="1028700" y="2726158"/>
            <a:ext cx="13430562" cy="930082"/>
          </a:xfrm>
          <a:prstGeom prst="rect">
            <a:avLst/>
          </a:prstGeom>
        </p:spPr>
        <p:txBody>
          <a:bodyPr lIns="0" tIns="0" rIns="0" bIns="0" rtlCol="0" anchor="t">
            <a:spAutoFit/>
          </a:bodyPr>
          <a:lstStyle/>
          <a:p>
            <a:pPr>
              <a:lnSpc>
                <a:spcPts val="7103"/>
              </a:lnSpc>
            </a:pPr>
            <a:r>
              <a:rPr lang="en-US" sz="5147" spc="272">
                <a:solidFill>
                  <a:srgbClr val="C4203A"/>
                </a:solidFill>
                <a:latin typeface="Horizon"/>
              </a:rPr>
              <a:t>RESEARCHER’S PROFILE</a:t>
            </a:r>
          </a:p>
        </p:txBody>
      </p:sp>
      <p:sp>
        <p:nvSpPr>
          <p:cNvPr id="16" name="TextBox 16"/>
          <p:cNvSpPr txBox="1"/>
          <p:nvPr/>
        </p:nvSpPr>
        <p:spPr>
          <a:xfrm>
            <a:off x="5842466" y="4018191"/>
            <a:ext cx="8970663" cy="502920"/>
          </a:xfrm>
          <a:prstGeom prst="rect">
            <a:avLst/>
          </a:prstGeom>
        </p:spPr>
        <p:txBody>
          <a:bodyPr lIns="0" tIns="0" rIns="0" bIns="0" rtlCol="0" anchor="t">
            <a:spAutoFit/>
          </a:bodyPr>
          <a:lstStyle/>
          <a:p>
            <a:pPr marL="0" lvl="0" indent="0" algn="just">
              <a:lnSpc>
                <a:spcPts val="4139"/>
              </a:lnSpc>
              <a:spcBef>
                <a:spcPct val="0"/>
              </a:spcBef>
            </a:pPr>
            <a:r>
              <a:rPr lang="en-US" sz="2999" spc="59">
                <a:solidFill>
                  <a:srgbClr val="C4203A"/>
                </a:solidFill>
                <a:latin typeface="Montserrat Bold"/>
              </a:rPr>
              <a:t>Jule Michael Dones</a:t>
            </a:r>
          </a:p>
        </p:txBody>
      </p:sp>
      <p:sp>
        <p:nvSpPr>
          <p:cNvPr id="17" name="TextBox 17"/>
          <p:cNvSpPr txBox="1"/>
          <p:nvPr/>
        </p:nvSpPr>
        <p:spPr>
          <a:xfrm>
            <a:off x="5842466" y="6507345"/>
            <a:ext cx="9082108" cy="966216"/>
          </a:xfrm>
          <a:prstGeom prst="rect">
            <a:avLst/>
          </a:prstGeom>
        </p:spPr>
        <p:txBody>
          <a:bodyPr lIns="0" tIns="0" rIns="0" bIns="0" rtlCol="0" anchor="t">
            <a:spAutoFit/>
          </a:bodyPr>
          <a:lstStyle/>
          <a:p>
            <a:pPr marL="410209" lvl="1" indent="-205105">
              <a:lnSpc>
                <a:spcPts val="2621"/>
              </a:lnSpc>
              <a:buFont typeface="Arial"/>
              <a:buChar char="•"/>
            </a:pPr>
            <a:r>
              <a:rPr lang="en-US" sz="1899" spc="186">
                <a:solidFill>
                  <a:srgbClr val="000000"/>
                </a:solidFill>
                <a:latin typeface="Montserrat"/>
              </a:rPr>
              <a:t>Knowledgeable in C, C++, Java, HTML, CSS, ReactJS, and Bootstrap.</a:t>
            </a:r>
          </a:p>
          <a:p>
            <a:pPr marL="410209" lvl="1" indent="-205105">
              <a:lnSpc>
                <a:spcPts val="2621"/>
              </a:lnSpc>
              <a:buFont typeface="Arial"/>
              <a:buChar char="•"/>
            </a:pPr>
            <a:r>
              <a:rPr lang="en-US" sz="1899" spc="186">
                <a:solidFill>
                  <a:srgbClr val="000000"/>
                </a:solidFill>
                <a:latin typeface="Montserrat"/>
              </a:rPr>
              <a:t>Skilled in using Microsoft Office Applications</a:t>
            </a:r>
          </a:p>
        </p:txBody>
      </p:sp>
      <p:sp>
        <p:nvSpPr>
          <p:cNvPr id="18" name="TextBox 18"/>
          <p:cNvSpPr txBox="1"/>
          <p:nvPr/>
        </p:nvSpPr>
        <p:spPr>
          <a:xfrm>
            <a:off x="5842466" y="6141204"/>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Skills</a:t>
            </a:r>
          </a:p>
        </p:txBody>
      </p:sp>
      <p:sp>
        <p:nvSpPr>
          <p:cNvPr id="19" name="TextBox 19"/>
          <p:cNvSpPr txBox="1"/>
          <p:nvPr/>
        </p:nvSpPr>
        <p:spPr>
          <a:xfrm>
            <a:off x="5842466" y="7783503"/>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Projects Done</a:t>
            </a:r>
          </a:p>
        </p:txBody>
      </p:sp>
      <p:sp>
        <p:nvSpPr>
          <p:cNvPr id="20" name="TextBox 20"/>
          <p:cNvSpPr txBox="1"/>
          <p:nvPr/>
        </p:nvSpPr>
        <p:spPr>
          <a:xfrm>
            <a:off x="5842466" y="8136115"/>
            <a:ext cx="8970663"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Bold"/>
              </a:rPr>
              <a:t>TUP MANILA COVID-19 Vaccination Monitoring System</a:t>
            </a:r>
          </a:p>
          <a:p>
            <a:pPr algn="just">
              <a:lnSpc>
                <a:spcPts val="2621"/>
              </a:lnSpc>
            </a:pPr>
            <a:r>
              <a:rPr lang="en-US" sz="1899" spc="186">
                <a:solidFill>
                  <a:srgbClr val="000000"/>
                </a:solidFill>
                <a:latin typeface="Montserrat"/>
              </a:rPr>
              <a:t>        Lead Document Manager, Backup Developer</a:t>
            </a:r>
          </a:p>
          <a:p>
            <a:pPr algn="just">
              <a:lnSpc>
                <a:spcPts val="2621"/>
              </a:lnSpc>
            </a:pPr>
            <a:r>
              <a:rPr lang="en-US" sz="1899" spc="186">
                <a:solidFill>
                  <a:srgbClr val="000000"/>
                </a:solidFill>
                <a:latin typeface="Montserrat"/>
              </a:rPr>
              <a:t>        Nov 2022 - Jan 2023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45208"/>
            <a:ext cx="16230600" cy="755976"/>
          </a:xfrm>
          <a:prstGeom prst="rect">
            <a:avLst/>
          </a:prstGeom>
        </p:spPr>
        <p:txBody>
          <a:bodyPr lIns="0" tIns="0" rIns="0" bIns="0" rtlCol="0" anchor="t">
            <a:spAutoFit/>
          </a:bodyPr>
          <a:lstStyle/>
          <a:p>
            <a:pPr>
              <a:lnSpc>
                <a:spcPts val="6072"/>
              </a:lnSpc>
            </a:pPr>
            <a:r>
              <a:rPr lang="en-US" sz="4400" spc="233" dirty="0">
                <a:solidFill>
                  <a:srgbClr val="C4203A"/>
                </a:solidFill>
                <a:latin typeface="Horizon"/>
              </a:rPr>
              <a:t>PROJECT design</a:t>
            </a:r>
          </a:p>
        </p:txBody>
      </p:sp>
      <p:sp>
        <p:nvSpPr>
          <p:cNvPr id="22" name="TextBox 21">
            <a:extLst>
              <a:ext uri="{FF2B5EF4-FFF2-40B4-BE49-F238E27FC236}">
                <a16:creationId xmlns:a16="http://schemas.microsoft.com/office/drawing/2014/main" id="{73B99260-62BF-FD06-5A95-4953AB8F7ED9}"/>
              </a:ext>
            </a:extLst>
          </p:cNvPr>
          <p:cNvSpPr txBox="1"/>
          <p:nvPr/>
        </p:nvSpPr>
        <p:spPr>
          <a:xfrm>
            <a:off x="1716873" y="3839766"/>
            <a:ext cx="12420600" cy="1707519"/>
          </a:xfrm>
          <a:prstGeom prst="rect">
            <a:avLst/>
          </a:prstGeom>
          <a:noFill/>
        </p:spPr>
        <p:txBody>
          <a:bodyPr wrap="square">
            <a:spAutoFit/>
          </a:bodyPr>
          <a:lstStyle/>
          <a:p>
            <a:pPr marL="755641" lvl="1" indent="-377820" algn="just">
              <a:lnSpc>
                <a:spcPct val="150000"/>
              </a:lnSpc>
              <a:buFont typeface="Arial"/>
              <a:buChar char="•"/>
            </a:pPr>
            <a:r>
              <a:rPr lang="en-US" sz="1800" spc="100" dirty="0">
                <a:solidFill>
                  <a:srgbClr val="000000"/>
                </a:solidFill>
                <a:latin typeface="Montserrat" pitchFamily="2" charset="0"/>
              </a:rPr>
              <a:t>Client Use Case Diagram</a:t>
            </a:r>
          </a:p>
          <a:p>
            <a:pPr marL="755641" lvl="1" indent="-377820" algn="just">
              <a:lnSpc>
                <a:spcPct val="150000"/>
              </a:lnSpc>
              <a:buFont typeface="Arial"/>
              <a:buChar char="•"/>
            </a:pPr>
            <a:r>
              <a:rPr lang="en-US" spc="100" dirty="0">
                <a:solidFill>
                  <a:srgbClr val="000000"/>
                </a:solidFill>
                <a:latin typeface="Montserrat" pitchFamily="2" charset="0"/>
              </a:rPr>
              <a:t>Admin Use Case Diagram</a:t>
            </a:r>
          </a:p>
          <a:p>
            <a:pPr marL="755641" lvl="1" indent="-377820" algn="just">
              <a:lnSpc>
                <a:spcPct val="150000"/>
              </a:lnSpc>
              <a:buFont typeface="Arial"/>
              <a:buChar char="•"/>
            </a:pPr>
            <a:r>
              <a:rPr lang="en-US" spc="100" dirty="0">
                <a:solidFill>
                  <a:srgbClr val="000000"/>
                </a:solidFill>
                <a:latin typeface="Montserrat" pitchFamily="2" charset="0"/>
              </a:rPr>
              <a:t>System Flowchart</a:t>
            </a:r>
          </a:p>
          <a:p>
            <a:pPr marL="755641" lvl="1" indent="-377820" algn="just">
              <a:lnSpc>
                <a:spcPct val="150000"/>
              </a:lnSpc>
              <a:buFont typeface="Arial"/>
              <a:buChar char="•"/>
            </a:pPr>
            <a:r>
              <a:rPr lang="en-US" spc="100" dirty="0">
                <a:solidFill>
                  <a:srgbClr val="000000"/>
                </a:solidFill>
                <a:latin typeface="Montserrat" pitchFamily="2" charset="0"/>
              </a:rPr>
              <a:t>System Architectural Design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design</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1348574"/>
          </a:xfrm>
          <a:prstGeom prst="rect">
            <a:avLst/>
          </a:prstGeom>
          <a:noFill/>
        </p:spPr>
        <p:txBody>
          <a:bodyPr wrap="square">
            <a:spAutoFit/>
          </a:bodyPr>
          <a:lstStyle/>
          <a:p>
            <a:pPr marL="755641" lvl="1" indent="-377820" algn="just">
              <a:lnSpc>
                <a:spcPct val="150000"/>
              </a:lnSpc>
              <a:buFont typeface="Arial"/>
              <a:buChar char="•"/>
            </a:pPr>
            <a:r>
              <a:rPr lang="en-US" sz="1400" b="1" spc="100" dirty="0">
                <a:solidFill>
                  <a:srgbClr val="000000"/>
                </a:solidFill>
                <a:latin typeface="Montserrat" pitchFamily="2" charset="0"/>
              </a:rPr>
              <a:t>Client Use Case Diagram</a:t>
            </a:r>
          </a:p>
          <a:p>
            <a:pPr marL="755641" lvl="1" indent="-377820" algn="just">
              <a:lnSpc>
                <a:spcPct val="150000"/>
              </a:lnSpc>
              <a:buFont typeface="Arial"/>
              <a:buChar char="•"/>
            </a:pPr>
            <a:r>
              <a:rPr lang="en-US" sz="1400" spc="100" dirty="0">
                <a:solidFill>
                  <a:srgbClr val="000000"/>
                </a:solidFill>
                <a:latin typeface="Montserrat" pitchFamily="2" charset="0"/>
              </a:rPr>
              <a:t>Admin Use Case Diagram</a:t>
            </a:r>
          </a:p>
          <a:p>
            <a:pPr marL="755641" lvl="1" indent="-377820" algn="just">
              <a:lnSpc>
                <a:spcPct val="150000"/>
              </a:lnSpc>
              <a:buFont typeface="Arial"/>
              <a:buChar char="•"/>
            </a:pPr>
            <a:r>
              <a:rPr lang="en-US" sz="1400" spc="100" dirty="0">
                <a:solidFill>
                  <a:srgbClr val="000000"/>
                </a:solidFill>
                <a:latin typeface="Montserrat" pitchFamily="2" charset="0"/>
              </a:rPr>
              <a:t>System Flowchart</a:t>
            </a:r>
          </a:p>
          <a:p>
            <a:pPr marL="755641" lvl="1" indent="-377820" algn="just">
              <a:lnSpc>
                <a:spcPct val="150000"/>
              </a:lnSpc>
              <a:buFont typeface="Arial"/>
              <a:buChar char="•"/>
            </a:pPr>
            <a:r>
              <a:rPr lang="en-US" sz="1400" spc="100" dirty="0">
                <a:solidFill>
                  <a:srgbClr val="000000"/>
                </a:solidFill>
                <a:latin typeface="Montserrat" pitchFamily="2" charset="0"/>
              </a:rPr>
              <a:t>System Architectural Design</a:t>
            </a:r>
          </a:p>
        </p:txBody>
      </p:sp>
      <p:sp>
        <p:nvSpPr>
          <p:cNvPr id="19" name="Freeform 2">
            <a:extLst>
              <a:ext uri="{FF2B5EF4-FFF2-40B4-BE49-F238E27FC236}">
                <a16:creationId xmlns:a16="http://schemas.microsoft.com/office/drawing/2014/main" id="{917A0646-D984-6E86-06B7-2D9D4EF214A6}"/>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pic>
        <p:nvPicPr>
          <p:cNvPr id="4" name="Picture 3" descr="A black and white screen with white ovals&#10;&#10;Description automatically generated">
            <a:extLst>
              <a:ext uri="{FF2B5EF4-FFF2-40B4-BE49-F238E27FC236}">
                <a16:creationId xmlns:a16="http://schemas.microsoft.com/office/drawing/2014/main" id="{301DD063-05E3-AD18-1331-04C4560D6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286" y="138112"/>
            <a:ext cx="11725275" cy="10010775"/>
          </a:xfrm>
          <a:prstGeom prst="rect">
            <a:avLst/>
          </a:prstGeom>
        </p:spPr>
      </p:pic>
    </p:spTree>
    <p:extLst>
      <p:ext uri="{BB962C8B-B14F-4D97-AF65-F5344CB8AC3E}">
        <p14:creationId xmlns:p14="http://schemas.microsoft.com/office/powerpoint/2010/main" val="4006146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design</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1348574"/>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Client Use Case Diagram</a:t>
            </a:r>
          </a:p>
          <a:p>
            <a:pPr marL="755641" lvl="1" indent="-377820" algn="just">
              <a:lnSpc>
                <a:spcPct val="150000"/>
              </a:lnSpc>
              <a:buFont typeface="Arial"/>
              <a:buChar char="•"/>
            </a:pPr>
            <a:r>
              <a:rPr lang="en-US" sz="1400" b="1" spc="100" dirty="0">
                <a:solidFill>
                  <a:srgbClr val="000000"/>
                </a:solidFill>
                <a:latin typeface="Montserrat" pitchFamily="2" charset="0"/>
              </a:rPr>
              <a:t>Admin Use Case Diagram</a:t>
            </a:r>
          </a:p>
          <a:p>
            <a:pPr marL="755641" lvl="1" indent="-377820" algn="just">
              <a:lnSpc>
                <a:spcPct val="150000"/>
              </a:lnSpc>
              <a:buFont typeface="Arial"/>
              <a:buChar char="•"/>
            </a:pPr>
            <a:r>
              <a:rPr lang="en-US" sz="1400" spc="100" dirty="0">
                <a:solidFill>
                  <a:srgbClr val="000000"/>
                </a:solidFill>
                <a:latin typeface="Montserrat" pitchFamily="2" charset="0"/>
              </a:rPr>
              <a:t>System Flowchart</a:t>
            </a:r>
          </a:p>
          <a:p>
            <a:pPr marL="755641" lvl="1" indent="-377820" algn="just">
              <a:lnSpc>
                <a:spcPct val="150000"/>
              </a:lnSpc>
              <a:buFont typeface="Arial"/>
              <a:buChar char="•"/>
            </a:pPr>
            <a:r>
              <a:rPr lang="en-US" sz="1400" spc="100" dirty="0">
                <a:solidFill>
                  <a:srgbClr val="000000"/>
                </a:solidFill>
                <a:latin typeface="Montserrat" pitchFamily="2" charset="0"/>
              </a:rPr>
              <a:t>System Architectural Design</a:t>
            </a:r>
          </a:p>
        </p:txBody>
      </p:sp>
      <p:sp>
        <p:nvSpPr>
          <p:cNvPr id="19" name="Freeform 2">
            <a:extLst>
              <a:ext uri="{FF2B5EF4-FFF2-40B4-BE49-F238E27FC236}">
                <a16:creationId xmlns:a16="http://schemas.microsoft.com/office/drawing/2014/main" id="{917A0646-D984-6E86-06B7-2D9D4EF214A6}"/>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pic>
        <p:nvPicPr>
          <p:cNvPr id="4" name="Picture 3">
            <a:extLst>
              <a:ext uri="{FF2B5EF4-FFF2-40B4-BE49-F238E27FC236}">
                <a16:creationId xmlns:a16="http://schemas.microsoft.com/office/drawing/2014/main" id="{301DD063-05E3-AD18-1331-04C4560D6D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97488" y="138112"/>
            <a:ext cx="10354870" cy="10010775"/>
          </a:xfrm>
          <a:prstGeom prst="rect">
            <a:avLst/>
          </a:prstGeom>
        </p:spPr>
      </p:pic>
    </p:spTree>
    <p:extLst>
      <p:ext uri="{BB962C8B-B14F-4D97-AF65-F5344CB8AC3E}">
        <p14:creationId xmlns:p14="http://schemas.microsoft.com/office/powerpoint/2010/main" val="683440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design</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1348574"/>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Client Use Case Diagram</a:t>
            </a:r>
          </a:p>
          <a:p>
            <a:pPr marL="755641" lvl="1" indent="-377820" algn="just">
              <a:lnSpc>
                <a:spcPct val="150000"/>
              </a:lnSpc>
              <a:buFont typeface="Arial"/>
              <a:buChar char="•"/>
            </a:pPr>
            <a:r>
              <a:rPr lang="en-US" sz="1400" spc="100" dirty="0">
                <a:solidFill>
                  <a:srgbClr val="000000"/>
                </a:solidFill>
                <a:latin typeface="Montserrat" pitchFamily="2" charset="0"/>
              </a:rPr>
              <a:t>Admin Use Case Diagram</a:t>
            </a:r>
          </a:p>
          <a:p>
            <a:pPr marL="755641" lvl="1" indent="-377820" algn="just">
              <a:lnSpc>
                <a:spcPct val="150000"/>
              </a:lnSpc>
              <a:buFont typeface="Arial"/>
              <a:buChar char="•"/>
            </a:pPr>
            <a:r>
              <a:rPr lang="en-US" sz="1400" b="1" spc="100" dirty="0">
                <a:solidFill>
                  <a:srgbClr val="000000"/>
                </a:solidFill>
                <a:latin typeface="Montserrat" pitchFamily="2" charset="0"/>
              </a:rPr>
              <a:t>System Flowchart</a:t>
            </a:r>
          </a:p>
          <a:p>
            <a:pPr marL="755641" lvl="1" indent="-377820" algn="just">
              <a:lnSpc>
                <a:spcPct val="150000"/>
              </a:lnSpc>
              <a:buFont typeface="Arial"/>
              <a:buChar char="•"/>
            </a:pPr>
            <a:r>
              <a:rPr lang="en-US" sz="1400" spc="100" dirty="0">
                <a:solidFill>
                  <a:srgbClr val="000000"/>
                </a:solidFill>
                <a:latin typeface="Montserrat" pitchFamily="2" charset="0"/>
              </a:rPr>
              <a:t>System Architectural Design</a:t>
            </a:r>
          </a:p>
        </p:txBody>
      </p:sp>
      <p:sp>
        <p:nvSpPr>
          <p:cNvPr id="19" name="Freeform 2">
            <a:extLst>
              <a:ext uri="{FF2B5EF4-FFF2-40B4-BE49-F238E27FC236}">
                <a16:creationId xmlns:a16="http://schemas.microsoft.com/office/drawing/2014/main" id="{917A0646-D984-6E86-06B7-2D9D4EF214A6}"/>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pic>
        <p:nvPicPr>
          <p:cNvPr id="4" name="Picture 3">
            <a:extLst>
              <a:ext uri="{FF2B5EF4-FFF2-40B4-BE49-F238E27FC236}">
                <a16:creationId xmlns:a16="http://schemas.microsoft.com/office/drawing/2014/main" id="{301DD063-05E3-AD18-1331-04C4560D6D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72329" y="138112"/>
            <a:ext cx="7005189" cy="10010775"/>
          </a:xfrm>
          <a:prstGeom prst="rect">
            <a:avLst/>
          </a:prstGeom>
        </p:spPr>
      </p:pic>
    </p:spTree>
    <p:extLst>
      <p:ext uri="{BB962C8B-B14F-4D97-AF65-F5344CB8AC3E}">
        <p14:creationId xmlns:p14="http://schemas.microsoft.com/office/powerpoint/2010/main" val="2948826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design</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1348574"/>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Client Use Case Diagram</a:t>
            </a:r>
          </a:p>
          <a:p>
            <a:pPr marL="755641" lvl="1" indent="-377820" algn="just">
              <a:lnSpc>
                <a:spcPct val="150000"/>
              </a:lnSpc>
              <a:buFont typeface="Arial"/>
              <a:buChar char="•"/>
            </a:pPr>
            <a:r>
              <a:rPr lang="en-US" sz="1400" spc="100" dirty="0">
                <a:solidFill>
                  <a:srgbClr val="000000"/>
                </a:solidFill>
                <a:latin typeface="Montserrat" pitchFamily="2" charset="0"/>
              </a:rPr>
              <a:t>Admin Use Case Diagram</a:t>
            </a:r>
          </a:p>
          <a:p>
            <a:pPr marL="755641" lvl="1" indent="-377820" algn="just">
              <a:lnSpc>
                <a:spcPct val="150000"/>
              </a:lnSpc>
              <a:buFont typeface="Arial"/>
              <a:buChar char="•"/>
            </a:pPr>
            <a:r>
              <a:rPr lang="en-US" sz="1400" b="1" spc="100" dirty="0">
                <a:solidFill>
                  <a:srgbClr val="000000"/>
                </a:solidFill>
                <a:latin typeface="Montserrat" pitchFamily="2" charset="0"/>
              </a:rPr>
              <a:t>System Flowchart</a:t>
            </a:r>
          </a:p>
          <a:p>
            <a:pPr marL="755641" lvl="1" indent="-377820" algn="just">
              <a:lnSpc>
                <a:spcPct val="150000"/>
              </a:lnSpc>
              <a:buFont typeface="Arial"/>
              <a:buChar char="•"/>
            </a:pPr>
            <a:r>
              <a:rPr lang="en-US" sz="1400" spc="100" dirty="0">
                <a:solidFill>
                  <a:srgbClr val="000000"/>
                </a:solidFill>
                <a:latin typeface="Montserrat" pitchFamily="2" charset="0"/>
              </a:rPr>
              <a:t>System Architectural Design</a:t>
            </a:r>
          </a:p>
        </p:txBody>
      </p:sp>
      <p:sp>
        <p:nvSpPr>
          <p:cNvPr id="19" name="Freeform 2">
            <a:extLst>
              <a:ext uri="{FF2B5EF4-FFF2-40B4-BE49-F238E27FC236}">
                <a16:creationId xmlns:a16="http://schemas.microsoft.com/office/drawing/2014/main" id="{917A0646-D984-6E86-06B7-2D9D4EF214A6}"/>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pic>
        <p:nvPicPr>
          <p:cNvPr id="4" name="Picture 3" descr="A black and white screen with white ovals&#10;&#10;Description automatically generated">
            <a:extLst>
              <a:ext uri="{FF2B5EF4-FFF2-40B4-BE49-F238E27FC236}">
                <a16:creationId xmlns:a16="http://schemas.microsoft.com/office/drawing/2014/main" id="{301DD063-05E3-AD18-1331-04C4560D6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286" y="138112"/>
            <a:ext cx="11725275" cy="10010775"/>
          </a:xfrm>
          <a:prstGeom prst="rect">
            <a:avLst/>
          </a:prstGeom>
        </p:spPr>
      </p:pic>
    </p:spTree>
    <p:extLst>
      <p:ext uri="{BB962C8B-B14F-4D97-AF65-F5344CB8AC3E}">
        <p14:creationId xmlns:p14="http://schemas.microsoft.com/office/powerpoint/2010/main" val="3491611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design</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1348574"/>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Client Use Case Diagram</a:t>
            </a:r>
          </a:p>
          <a:p>
            <a:pPr marL="755641" lvl="1" indent="-377820" algn="just">
              <a:lnSpc>
                <a:spcPct val="150000"/>
              </a:lnSpc>
              <a:buFont typeface="Arial"/>
              <a:buChar char="•"/>
            </a:pPr>
            <a:r>
              <a:rPr lang="en-US" sz="1400" spc="100" dirty="0">
                <a:solidFill>
                  <a:srgbClr val="000000"/>
                </a:solidFill>
                <a:latin typeface="Montserrat" pitchFamily="2" charset="0"/>
              </a:rPr>
              <a:t>Admin Use Case Diagram</a:t>
            </a:r>
          </a:p>
          <a:p>
            <a:pPr marL="755641" lvl="1" indent="-377820" algn="just">
              <a:lnSpc>
                <a:spcPct val="150000"/>
              </a:lnSpc>
              <a:buFont typeface="Arial"/>
              <a:buChar char="•"/>
            </a:pPr>
            <a:r>
              <a:rPr lang="en-US" sz="1400" spc="100" dirty="0">
                <a:solidFill>
                  <a:srgbClr val="000000"/>
                </a:solidFill>
                <a:latin typeface="Montserrat" pitchFamily="2" charset="0"/>
              </a:rPr>
              <a:t>System Flowchart</a:t>
            </a:r>
          </a:p>
          <a:p>
            <a:pPr marL="755641" lvl="1" indent="-377820" algn="just">
              <a:lnSpc>
                <a:spcPct val="150000"/>
              </a:lnSpc>
              <a:buFont typeface="Arial"/>
              <a:buChar char="•"/>
            </a:pPr>
            <a:r>
              <a:rPr lang="en-US" sz="1400" b="1" spc="100" dirty="0">
                <a:solidFill>
                  <a:srgbClr val="000000"/>
                </a:solidFill>
                <a:latin typeface="Montserrat" pitchFamily="2" charset="0"/>
              </a:rPr>
              <a:t>System Architectural Design</a:t>
            </a:r>
          </a:p>
        </p:txBody>
      </p:sp>
      <p:sp>
        <p:nvSpPr>
          <p:cNvPr id="19" name="Freeform 2">
            <a:extLst>
              <a:ext uri="{FF2B5EF4-FFF2-40B4-BE49-F238E27FC236}">
                <a16:creationId xmlns:a16="http://schemas.microsoft.com/office/drawing/2014/main" id="{917A0646-D984-6E86-06B7-2D9D4EF214A6}"/>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pic>
        <p:nvPicPr>
          <p:cNvPr id="4" name="Picture 3">
            <a:extLst>
              <a:ext uri="{FF2B5EF4-FFF2-40B4-BE49-F238E27FC236}">
                <a16:creationId xmlns:a16="http://schemas.microsoft.com/office/drawing/2014/main" id="{301DD063-05E3-AD18-1331-04C4560D6D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86600" y="1565854"/>
            <a:ext cx="10241361" cy="8107744"/>
          </a:xfrm>
          <a:prstGeom prst="rect">
            <a:avLst/>
          </a:prstGeom>
        </p:spPr>
      </p:pic>
    </p:spTree>
    <p:extLst>
      <p:ext uri="{BB962C8B-B14F-4D97-AF65-F5344CB8AC3E}">
        <p14:creationId xmlns:p14="http://schemas.microsoft.com/office/powerpoint/2010/main" val="4128573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45208"/>
            <a:ext cx="16230600" cy="755976"/>
          </a:xfrm>
          <a:prstGeom prst="rect">
            <a:avLst/>
          </a:prstGeom>
        </p:spPr>
        <p:txBody>
          <a:bodyPr lIns="0" tIns="0" rIns="0" bIns="0" rtlCol="0" anchor="t">
            <a:spAutoFit/>
          </a:bodyPr>
          <a:lstStyle/>
          <a:p>
            <a:pPr>
              <a:lnSpc>
                <a:spcPts val="6072"/>
              </a:lnSpc>
            </a:pPr>
            <a:r>
              <a:rPr lang="en-US" sz="4400" spc="233" dirty="0">
                <a:solidFill>
                  <a:srgbClr val="C4203A"/>
                </a:solidFill>
                <a:latin typeface="Horizon"/>
              </a:rPr>
              <a:t>PROJECT DEVELOPMENT</a:t>
            </a:r>
          </a:p>
        </p:txBody>
      </p:sp>
      <p:sp>
        <p:nvSpPr>
          <p:cNvPr id="22" name="TextBox 21">
            <a:extLst>
              <a:ext uri="{FF2B5EF4-FFF2-40B4-BE49-F238E27FC236}">
                <a16:creationId xmlns:a16="http://schemas.microsoft.com/office/drawing/2014/main" id="{73B99260-62BF-FD06-5A95-4953AB8F7ED9}"/>
              </a:ext>
            </a:extLst>
          </p:cNvPr>
          <p:cNvSpPr txBox="1"/>
          <p:nvPr/>
        </p:nvSpPr>
        <p:spPr>
          <a:xfrm>
            <a:off x="1716873" y="3839766"/>
            <a:ext cx="12420600" cy="3785011"/>
          </a:xfrm>
          <a:prstGeom prst="rect">
            <a:avLst/>
          </a:prstGeom>
          <a:noFill/>
        </p:spPr>
        <p:txBody>
          <a:bodyPr wrap="square">
            <a:spAutoFit/>
          </a:bodyPr>
          <a:lstStyle/>
          <a:p>
            <a:pPr marL="755641" lvl="1" indent="-377820" algn="just">
              <a:lnSpc>
                <a:spcPct val="150000"/>
              </a:lnSpc>
              <a:buFont typeface="Arial"/>
              <a:buChar char="•"/>
            </a:pPr>
            <a:r>
              <a:rPr lang="en-US" sz="1800"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pc="100" dirty="0">
                <a:solidFill>
                  <a:srgbClr val="000000"/>
                </a:solidFill>
                <a:latin typeface="Montserrat" pitchFamily="2" charset="0"/>
              </a:rPr>
              <a:t>Project Development Flow </a:t>
            </a:r>
          </a:p>
        </p:txBody>
      </p:sp>
    </p:spTree>
    <p:extLst>
      <p:ext uri="{BB962C8B-B14F-4D97-AF65-F5344CB8AC3E}">
        <p14:creationId xmlns:p14="http://schemas.microsoft.com/office/powerpoint/2010/main" val="2785538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9" name="Picture 8" descr="A black background with white rectangles&#10;&#10;Description automatically generated">
            <a:extLst>
              <a:ext uri="{FF2B5EF4-FFF2-40B4-BE49-F238E27FC236}">
                <a16:creationId xmlns:a16="http://schemas.microsoft.com/office/drawing/2014/main" id="{39E987AC-C455-CFCE-D54F-0EA3044FA3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279489"/>
            <a:ext cx="10744200" cy="9916836"/>
          </a:xfrm>
          <a:prstGeom prst="rect">
            <a:avLst/>
          </a:prstGeom>
        </p:spPr>
      </p:pic>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3"/>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DEVELOPMENT</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2964401"/>
          </a:xfrm>
          <a:prstGeom prst="rect">
            <a:avLst/>
          </a:prstGeom>
          <a:noFill/>
        </p:spPr>
        <p:txBody>
          <a:bodyPr wrap="square">
            <a:spAutoFit/>
          </a:bodyPr>
          <a:lstStyle/>
          <a:p>
            <a:pPr marL="755641" lvl="1" indent="-377820" algn="just">
              <a:lnSpc>
                <a:spcPct val="150000"/>
              </a:lnSpc>
              <a:buFont typeface="Arial"/>
              <a:buChar char="•"/>
            </a:pPr>
            <a:r>
              <a:rPr lang="en-US" sz="1400" b="1"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Project Development Flow </a:t>
            </a:r>
          </a:p>
        </p:txBody>
      </p:sp>
      <p:sp>
        <p:nvSpPr>
          <p:cNvPr id="19" name="Freeform 2">
            <a:extLst>
              <a:ext uri="{FF2B5EF4-FFF2-40B4-BE49-F238E27FC236}">
                <a16:creationId xmlns:a16="http://schemas.microsoft.com/office/drawing/2014/main" id="{917A0646-D984-6E86-06B7-2D9D4EF214A6}"/>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extLst>
      <p:ext uri="{BB962C8B-B14F-4D97-AF65-F5344CB8AC3E}">
        <p14:creationId xmlns:p14="http://schemas.microsoft.com/office/powerpoint/2010/main" val="123353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DEVELOPMENT</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2964401"/>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z="1400" b="1"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Project Development Flow  </a:t>
            </a:r>
          </a:p>
        </p:txBody>
      </p:sp>
      <p:pic>
        <p:nvPicPr>
          <p:cNvPr id="3" name="Picture 2" descr="A black background with white rectangles&#10;&#10;Description automatically generated">
            <a:extLst>
              <a:ext uri="{FF2B5EF4-FFF2-40B4-BE49-F238E27FC236}">
                <a16:creationId xmlns:a16="http://schemas.microsoft.com/office/drawing/2014/main" id="{F911CDBC-6A84-461A-D4A5-193C16EC5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998" y="1082152"/>
            <a:ext cx="10377603" cy="8562590"/>
          </a:xfrm>
          <a:prstGeom prst="rect">
            <a:avLst/>
          </a:prstGeom>
        </p:spPr>
      </p:pic>
      <p:sp>
        <p:nvSpPr>
          <p:cNvPr id="4" name="Freeform 2">
            <a:extLst>
              <a:ext uri="{FF2B5EF4-FFF2-40B4-BE49-F238E27FC236}">
                <a16:creationId xmlns:a16="http://schemas.microsoft.com/office/drawing/2014/main" id="{F471944A-EB14-F2B5-F7FB-C3555C9A7C23}"/>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extLst>
      <p:ext uri="{BB962C8B-B14F-4D97-AF65-F5344CB8AC3E}">
        <p14:creationId xmlns:p14="http://schemas.microsoft.com/office/powerpoint/2010/main" val="703736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DEVELOPMENT</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2964401"/>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z="1400" b="1"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Project Development Flow  </a:t>
            </a:r>
          </a:p>
        </p:txBody>
      </p:sp>
      <p:pic>
        <p:nvPicPr>
          <p:cNvPr id="3" name="Picture 2">
            <a:extLst>
              <a:ext uri="{FF2B5EF4-FFF2-40B4-BE49-F238E27FC236}">
                <a16:creationId xmlns:a16="http://schemas.microsoft.com/office/drawing/2014/main" id="{F911CDBC-6A84-461A-D4A5-193C16EC5B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52887" y="1082152"/>
            <a:ext cx="10033825" cy="8562590"/>
          </a:xfrm>
          <a:prstGeom prst="rect">
            <a:avLst/>
          </a:prstGeom>
        </p:spPr>
      </p:pic>
      <p:sp>
        <p:nvSpPr>
          <p:cNvPr id="2" name="Freeform 2">
            <a:extLst>
              <a:ext uri="{FF2B5EF4-FFF2-40B4-BE49-F238E27FC236}">
                <a16:creationId xmlns:a16="http://schemas.microsoft.com/office/drawing/2014/main" id="{E7E5FCEF-225F-F4AC-3847-674951FD4D2F}"/>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extLst>
      <p:ext uri="{BB962C8B-B14F-4D97-AF65-F5344CB8AC3E}">
        <p14:creationId xmlns:p14="http://schemas.microsoft.com/office/powerpoint/2010/main" val="4138210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3299565" flipH="1">
            <a:off x="15428902" y="5159476"/>
            <a:ext cx="7537125" cy="7733990"/>
          </a:xfrm>
          <a:custGeom>
            <a:avLst/>
            <a:gdLst/>
            <a:ahLst/>
            <a:cxnLst/>
            <a:rect l="l" t="t" r="r" b="b"/>
            <a:pathLst>
              <a:path w="7537125" h="7733990">
                <a:moveTo>
                  <a:pt x="7537125" y="0"/>
                </a:moveTo>
                <a:lnTo>
                  <a:pt x="0" y="0"/>
                </a:lnTo>
                <a:lnTo>
                  <a:pt x="0" y="7733990"/>
                </a:lnTo>
                <a:lnTo>
                  <a:pt x="7537125" y="7733990"/>
                </a:lnTo>
                <a:lnTo>
                  <a:pt x="75371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5842466" y="4659490"/>
            <a:ext cx="164296" cy="234709"/>
          </a:xfrm>
          <a:custGeom>
            <a:avLst/>
            <a:gdLst/>
            <a:ahLst/>
            <a:cxnLst/>
            <a:rect l="l" t="t" r="r" b="b"/>
            <a:pathLst>
              <a:path w="164296" h="234709">
                <a:moveTo>
                  <a:pt x="0" y="0"/>
                </a:moveTo>
                <a:lnTo>
                  <a:pt x="164296" y="0"/>
                </a:lnTo>
                <a:lnTo>
                  <a:pt x="164296" y="234709"/>
                </a:lnTo>
                <a:lnTo>
                  <a:pt x="0" y="234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5842466" y="5443869"/>
            <a:ext cx="238777" cy="183641"/>
          </a:xfrm>
          <a:custGeom>
            <a:avLst/>
            <a:gdLst/>
            <a:ahLst/>
            <a:cxnLst/>
            <a:rect l="l" t="t" r="r" b="b"/>
            <a:pathLst>
              <a:path w="238777" h="183641">
                <a:moveTo>
                  <a:pt x="0" y="0"/>
                </a:moveTo>
                <a:lnTo>
                  <a:pt x="238777" y="0"/>
                </a:lnTo>
                <a:lnTo>
                  <a:pt x="238777" y="183641"/>
                </a:lnTo>
                <a:lnTo>
                  <a:pt x="0" y="183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Freeform 5"/>
          <p:cNvSpPr/>
          <p:nvPr/>
        </p:nvSpPr>
        <p:spPr>
          <a:xfrm>
            <a:off x="5842466" y="5055462"/>
            <a:ext cx="226905" cy="226905"/>
          </a:xfrm>
          <a:custGeom>
            <a:avLst/>
            <a:gdLst/>
            <a:ahLst/>
            <a:cxnLst/>
            <a:rect l="l" t="t" r="r" b="b"/>
            <a:pathLst>
              <a:path w="226905" h="226905">
                <a:moveTo>
                  <a:pt x="0" y="0"/>
                </a:moveTo>
                <a:lnTo>
                  <a:pt x="226905" y="0"/>
                </a:lnTo>
                <a:lnTo>
                  <a:pt x="226905" y="226904"/>
                </a:lnTo>
                <a:lnTo>
                  <a:pt x="0" y="22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grpSp>
        <p:nvGrpSpPr>
          <p:cNvPr id="6" name="Group 6"/>
          <p:cNvGrpSpPr/>
          <p:nvPr/>
        </p:nvGrpSpPr>
        <p:grpSpPr>
          <a:xfrm>
            <a:off x="1028700" y="1007324"/>
            <a:ext cx="13784429" cy="1457195"/>
            <a:chOff x="0" y="0"/>
            <a:chExt cx="18379239" cy="1942927"/>
          </a:xfrm>
        </p:grpSpPr>
        <p:sp>
          <p:nvSpPr>
            <p:cNvPr id="7" name="Freeform 7"/>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10"/>
              <a:stretch>
                <a:fillRect l="-2105"/>
              </a:stretch>
            </a:blipFill>
          </p:spPr>
          <p:txBody>
            <a:bodyPr/>
            <a:lstStyle/>
            <a:p>
              <a:endParaRPr lang="en-PH"/>
            </a:p>
          </p:txBody>
        </p:sp>
        <p:sp>
          <p:nvSpPr>
            <p:cNvPr id="8" name="TextBox 8"/>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9" name="AutoShape 9"/>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grpSp>
        <p:nvGrpSpPr>
          <p:cNvPr id="10" name="Group 10"/>
          <p:cNvGrpSpPr>
            <a:grpSpLocks noChangeAspect="1"/>
          </p:cNvGrpSpPr>
          <p:nvPr/>
        </p:nvGrpSpPr>
        <p:grpSpPr>
          <a:xfrm>
            <a:off x="2133600" y="4021174"/>
            <a:ext cx="3103539" cy="3103526"/>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l="-59098" t="-17570" r="-51881" b="-231637"/>
              </a:stretch>
            </a:blipFill>
            <a:ln w="38100">
              <a:noFill/>
            </a:ln>
          </p:spPr>
          <p:txBody>
            <a:bodyPr/>
            <a:lstStyle/>
            <a:p>
              <a:endParaRPr lang="en-PH"/>
            </a:p>
          </p:txBody>
        </p:sp>
      </p:grpSp>
      <p:sp>
        <p:nvSpPr>
          <p:cNvPr id="12" name="TextBox 12"/>
          <p:cNvSpPr txBox="1"/>
          <p:nvPr/>
        </p:nvSpPr>
        <p:spPr>
          <a:xfrm>
            <a:off x="6251513" y="4622631"/>
            <a:ext cx="9265348"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Zobel Street, Ermita, Manila</a:t>
            </a:r>
          </a:p>
        </p:txBody>
      </p:sp>
      <p:sp>
        <p:nvSpPr>
          <p:cNvPr id="13" name="TextBox 13"/>
          <p:cNvSpPr txBox="1"/>
          <p:nvPr/>
        </p:nvSpPr>
        <p:spPr>
          <a:xfrm>
            <a:off x="6251513" y="4992107"/>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0945 473 1741</a:t>
            </a:r>
          </a:p>
        </p:txBody>
      </p:sp>
      <p:sp>
        <p:nvSpPr>
          <p:cNvPr id="14" name="TextBox 14"/>
          <p:cNvSpPr txBox="1"/>
          <p:nvPr/>
        </p:nvSpPr>
        <p:spPr>
          <a:xfrm>
            <a:off x="6251513" y="5362809"/>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ruficarl.lagaras@tup.edu.ph</a:t>
            </a:r>
          </a:p>
        </p:txBody>
      </p:sp>
      <p:sp>
        <p:nvSpPr>
          <p:cNvPr id="15" name="TextBox 15"/>
          <p:cNvSpPr txBox="1"/>
          <p:nvPr/>
        </p:nvSpPr>
        <p:spPr>
          <a:xfrm>
            <a:off x="1028700" y="2726158"/>
            <a:ext cx="13430562" cy="930082"/>
          </a:xfrm>
          <a:prstGeom prst="rect">
            <a:avLst/>
          </a:prstGeom>
        </p:spPr>
        <p:txBody>
          <a:bodyPr lIns="0" tIns="0" rIns="0" bIns="0" rtlCol="0" anchor="t">
            <a:spAutoFit/>
          </a:bodyPr>
          <a:lstStyle/>
          <a:p>
            <a:pPr>
              <a:lnSpc>
                <a:spcPts val="7103"/>
              </a:lnSpc>
            </a:pPr>
            <a:r>
              <a:rPr lang="en-US" sz="5147" spc="272">
                <a:solidFill>
                  <a:srgbClr val="C4203A"/>
                </a:solidFill>
                <a:latin typeface="Horizon"/>
              </a:rPr>
              <a:t>RESEARCHER’S PROFILE</a:t>
            </a:r>
          </a:p>
        </p:txBody>
      </p:sp>
      <p:sp>
        <p:nvSpPr>
          <p:cNvPr id="16" name="TextBox 16"/>
          <p:cNvSpPr txBox="1"/>
          <p:nvPr/>
        </p:nvSpPr>
        <p:spPr>
          <a:xfrm>
            <a:off x="5842466" y="4018191"/>
            <a:ext cx="8970663" cy="502920"/>
          </a:xfrm>
          <a:prstGeom prst="rect">
            <a:avLst/>
          </a:prstGeom>
        </p:spPr>
        <p:txBody>
          <a:bodyPr lIns="0" tIns="0" rIns="0" bIns="0" rtlCol="0" anchor="t">
            <a:spAutoFit/>
          </a:bodyPr>
          <a:lstStyle/>
          <a:p>
            <a:pPr marL="0" lvl="0" indent="0" algn="just">
              <a:lnSpc>
                <a:spcPts val="4139"/>
              </a:lnSpc>
              <a:spcBef>
                <a:spcPct val="0"/>
              </a:spcBef>
            </a:pPr>
            <a:r>
              <a:rPr lang="en-US" sz="2999" spc="59">
                <a:solidFill>
                  <a:srgbClr val="C4203A"/>
                </a:solidFill>
                <a:latin typeface="Montserrat Bold"/>
              </a:rPr>
              <a:t>Rufi Carl P. Lagaras</a:t>
            </a:r>
          </a:p>
        </p:txBody>
      </p:sp>
      <p:sp>
        <p:nvSpPr>
          <p:cNvPr id="17" name="TextBox 17"/>
          <p:cNvSpPr txBox="1"/>
          <p:nvPr/>
        </p:nvSpPr>
        <p:spPr>
          <a:xfrm>
            <a:off x="5842466" y="6493816"/>
            <a:ext cx="9082108"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a:rPr>
              <a:t>Frontend and Backend development, Chatbot Development, Network Administration, and Database Administration</a:t>
            </a:r>
          </a:p>
          <a:p>
            <a:pPr marL="410209" lvl="1" indent="-205105" algn="just">
              <a:lnSpc>
                <a:spcPts val="2621"/>
              </a:lnSpc>
              <a:buFont typeface="Arial"/>
              <a:buChar char="•"/>
            </a:pPr>
            <a:r>
              <a:rPr lang="en-US" sz="1899" spc="186">
                <a:solidFill>
                  <a:srgbClr val="000000"/>
                </a:solidFill>
                <a:latin typeface="Montserrat"/>
              </a:rPr>
              <a:t>Basic skills in Adobe Photoshop and </a:t>
            </a:r>
          </a:p>
        </p:txBody>
      </p:sp>
      <p:sp>
        <p:nvSpPr>
          <p:cNvPr id="18" name="TextBox 18"/>
          <p:cNvSpPr txBox="1"/>
          <p:nvPr/>
        </p:nvSpPr>
        <p:spPr>
          <a:xfrm>
            <a:off x="5842466" y="6141204"/>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Skills</a:t>
            </a:r>
          </a:p>
        </p:txBody>
      </p:sp>
      <p:sp>
        <p:nvSpPr>
          <p:cNvPr id="19" name="TextBox 19"/>
          <p:cNvSpPr txBox="1"/>
          <p:nvPr/>
        </p:nvSpPr>
        <p:spPr>
          <a:xfrm>
            <a:off x="5842466" y="7783503"/>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Projects Done</a:t>
            </a:r>
          </a:p>
        </p:txBody>
      </p:sp>
      <p:sp>
        <p:nvSpPr>
          <p:cNvPr id="20" name="TextBox 20"/>
          <p:cNvSpPr txBox="1"/>
          <p:nvPr/>
        </p:nvSpPr>
        <p:spPr>
          <a:xfrm>
            <a:off x="5842466" y="8136115"/>
            <a:ext cx="8970663"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Bold"/>
              </a:rPr>
              <a:t>TUP MANILA COVID-19 Vaccination Monitoring System</a:t>
            </a:r>
          </a:p>
          <a:p>
            <a:pPr algn="just">
              <a:lnSpc>
                <a:spcPts val="2621"/>
              </a:lnSpc>
            </a:pPr>
            <a:r>
              <a:rPr lang="en-US" sz="1899" spc="186">
                <a:solidFill>
                  <a:srgbClr val="000000"/>
                </a:solidFill>
                <a:latin typeface="Montserrat"/>
              </a:rPr>
              <a:t>        Lead Developer</a:t>
            </a:r>
          </a:p>
          <a:p>
            <a:pPr algn="just">
              <a:lnSpc>
                <a:spcPts val="2621"/>
              </a:lnSpc>
            </a:pPr>
            <a:r>
              <a:rPr lang="en-US" sz="1899" spc="186">
                <a:solidFill>
                  <a:srgbClr val="000000"/>
                </a:solidFill>
                <a:latin typeface="Montserrat"/>
              </a:rPr>
              <a:t>        Nov 2022 - Jan 2023</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DEVELOPMENT</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2964401"/>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z="1400" b="1"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Project Development Flow  </a:t>
            </a:r>
          </a:p>
        </p:txBody>
      </p:sp>
      <p:pic>
        <p:nvPicPr>
          <p:cNvPr id="3" name="Picture 2">
            <a:extLst>
              <a:ext uri="{FF2B5EF4-FFF2-40B4-BE49-F238E27FC236}">
                <a16:creationId xmlns:a16="http://schemas.microsoft.com/office/drawing/2014/main" id="{F911CDBC-6A84-461A-D4A5-193C16EC5B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0998" y="2386089"/>
            <a:ext cx="10377603" cy="5954716"/>
          </a:xfrm>
          <a:prstGeom prst="rect">
            <a:avLst/>
          </a:prstGeom>
        </p:spPr>
      </p:pic>
      <p:sp>
        <p:nvSpPr>
          <p:cNvPr id="2" name="Freeform 2">
            <a:extLst>
              <a:ext uri="{FF2B5EF4-FFF2-40B4-BE49-F238E27FC236}">
                <a16:creationId xmlns:a16="http://schemas.microsoft.com/office/drawing/2014/main" id="{F387986C-DC55-7262-E5CB-7C36B16F2807}"/>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extLst>
      <p:ext uri="{BB962C8B-B14F-4D97-AF65-F5344CB8AC3E}">
        <p14:creationId xmlns:p14="http://schemas.microsoft.com/office/powerpoint/2010/main" val="4160779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DEVELOPMENT</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2964401"/>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z="1400" b="1"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Project Development Flow </a:t>
            </a:r>
          </a:p>
        </p:txBody>
      </p:sp>
      <p:pic>
        <p:nvPicPr>
          <p:cNvPr id="3" name="Picture 2">
            <a:extLst>
              <a:ext uri="{FF2B5EF4-FFF2-40B4-BE49-F238E27FC236}">
                <a16:creationId xmlns:a16="http://schemas.microsoft.com/office/drawing/2014/main" id="{F911CDBC-6A84-461A-D4A5-193C16EC5B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0998" y="2225203"/>
            <a:ext cx="10377603" cy="6276488"/>
          </a:xfrm>
          <a:prstGeom prst="rect">
            <a:avLst/>
          </a:prstGeom>
        </p:spPr>
      </p:pic>
      <p:sp>
        <p:nvSpPr>
          <p:cNvPr id="2" name="Freeform 2">
            <a:extLst>
              <a:ext uri="{FF2B5EF4-FFF2-40B4-BE49-F238E27FC236}">
                <a16:creationId xmlns:a16="http://schemas.microsoft.com/office/drawing/2014/main" id="{C3770758-0F6F-549E-5DA8-CD8A7CBF9BED}"/>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extLst>
      <p:ext uri="{BB962C8B-B14F-4D97-AF65-F5344CB8AC3E}">
        <p14:creationId xmlns:p14="http://schemas.microsoft.com/office/powerpoint/2010/main" val="2721563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DEVELOPMENT</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2964401"/>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z="1400" b="1"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Project Development Flow  </a:t>
            </a:r>
          </a:p>
        </p:txBody>
      </p:sp>
      <p:pic>
        <p:nvPicPr>
          <p:cNvPr id="3" name="Picture 2">
            <a:extLst>
              <a:ext uri="{FF2B5EF4-FFF2-40B4-BE49-F238E27FC236}">
                <a16:creationId xmlns:a16="http://schemas.microsoft.com/office/drawing/2014/main" id="{F911CDBC-6A84-461A-D4A5-193C16EC5B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11219" y="1082152"/>
            <a:ext cx="9117161" cy="8562590"/>
          </a:xfrm>
          <a:prstGeom prst="rect">
            <a:avLst/>
          </a:prstGeom>
        </p:spPr>
      </p:pic>
      <p:sp>
        <p:nvSpPr>
          <p:cNvPr id="2" name="Freeform 2">
            <a:extLst>
              <a:ext uri="{FF2B5EF4-FFF2-40B4-BE49-F238E27FC236}">
                <a16:creationId xmlns:a16="http://schemas.microsoft.com/office/drawing/2014/main" id="{00CC564A-BCAE-1107-DA84-434AC187C3FB}"/>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extLst>
      <p:ext uri="{BB962C8B-B14F-4D97-AF65-F5344CB8AC3E}">
        <p14:creationId xmlns:p14="http://schemas.microsoft.com/office/powerpoint/2010/main" val="4262190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DEVELOPMENT</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2964401"/>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z="1400" b="1"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Project Development Flow </a:t>
            </a:r>
          </a:p>
        </p:txBody>
      </p:sp>
      <p:pic>
        <p:nvPicPr>
          <p:cNvPr id="3" name="Picture 2">
            <a:extLst>
              <a:ext uri="{FF2B5EF4-FFF2-40B4-BE49-F238E27FC236}">
                <a16:creationId xmlns:a16="http://schemas.microsoft.com/office/drawing/2014/main" id="{F911CDBC-6A84-461A-D4A5-193C16EC5B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5418" y="1082152"/>
            <a:ext cx="8208763" cy="8562590"/>
          </a:xfrm>
          <a:prstGeom prst="rect">
            <a:avLst/>
          </a:prstGeom>
        </p:spPr>
      </p:pic>
      <p:sp>
        <p:nvSpPr>
          <p:cNvPr id="2" name="Freeform 2">
            <a:extLst>
              <a:ext uri="{FF2B5EF4-FFF2-40B4-BE49-F238E27FC236}">
                <a16:creationId xmlns:a16="http://schemas.microsoft.com/office/drawing/2014/main" id="{E2A5AD43-5BD0-805C-1F05-444A4AA11DCC}"/>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extLst>
      <p:ext uri="{BB962C8B-B14F-4D97-AF65-F5344CB8AC3E}">
        <p14:creationId xmlns:p14="http://schemas.microsoft.com/office/powerpoint/2010/main" val="43269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DEVELOPMENT</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2964401"/>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z="1400" b="1"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Project Development Flow </a:t>
            </a:r>
            <a:r>
              <a:rPr lang="en-US" sz="1400" b="1" spc="100" dirty="0">
                <a:solidFill>
                  <a:srgbClr val="000000"/>
                </a:solidFill>
                <a:latin typeface="Montserrat" pitchFamily="2" charset="0"/>
              </a:rPr>
              <a:t> </a:t>
            </a:r>
          </a:p>
        </p:txBody>
      </p:sp>
      <p:pic>
        <p:nvPicPr>
          <p:cNvPr id="3" name="Picture 2">
            <a:extLst>
              <a:ext uri="{FF2B5EF4-FFF2-40B4-BE49-F238E27FC236}">
                <a16:creationId xmlns:a16="http://schemas.microsoft.com/office/drawing/2014/main" id="{F911CDBC-6A84-461A-D4A5-193C16EC5B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01408" y="631698"/>
            <a:ext cx="7870969" cy="9484448"/>
          </a:xfrm>
          <a:prstGeom prst="rect">
            <a:avLst/>
          </a:prstGeom>
        </p:spPr>
      </p:pic>
      <p:sp>
        <p:nvSpPr>
          <p:cNvPr id="2" name="Freeform 2">
            <a:extLst>
              <a:ext uri="{FF2B5EF4-FFF2-40B4-BE49-F238E27FC236}">
                <a16:creationId xmlns:a16="http://schemas.microsoft.com/office/drawing/2014/main" id="{F32A7BD2-6647-6ADE-B4E2-D82034353109}"/>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extLst>
      <p:ext uri="{BB962C8B-B14F-4D97-AF65-F5344CB8AC3E}">
        <p14:creationId xmlns:p14="http://schemas.microsoft.com/office/powerpoint/2010/main" val="2742559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FDF57467-EF61-78B9-C5B1-5AADEAF972E9}"/>
              </a:ext>
            </a:extLst>
          </p:cNvPr>
          <p:cNvGrpSpPr/>
          <p:nvPr/>
        </p:nvGrpSpPr>
        <p:grpSpPr>
          <a:xfrm>
            <a:off x="304800" y="279489"/>
            <a:ext cx="10871950" cy="962164"/>
            <a:chOff x="1053614" y="157192"/>
            <a:chExt cx="17325625" cy="1533312"/>
          </a:xfrm>
        </p:grpSpPr>
        <p:sp>
          <p:nvSpPr>
            <p:cNvPr id="13" name="Freeform 4">
              <a:extLst>
                <a:ext uri="{FF2B5EF4-FFF2-40B4-BE49-F238E27FC236}">
                  <a16:creationId xmlns:a16="http://schemas.microsoft.com/office/drawing/2014/main" id="{8566FDF6-4A63-33A7-0EA2-F29E57EA0266}"/>
                </a:ext>
              </a:extLst>
            </p:cNvPr>
            <p:cNvSpPr/>
            <p:nvPr/>
          </p:nvSpPr>
          <p:spPr>
            <a:xfrm>
              <a:off x="1053614" y="387215"/>
              <a:ext cx="1214329" cy="1239895"/>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dirty="0"/>
            </a:p>
          </p:txBody>
        </p:sp>
        <p:sp>
          <p:nvSpPr>
            <p:cNvPr id="14" name="TextBox 5">
              <a:extLst>
                <a:ext uri="{FF2B5EF4-FFF2-40B4-BE49-F238E27FC236}">
                  <a16:creationId xmlns:a16="http://schemas.microsoft.com/office/drawing/2014/main" id="{794880CB-4B9C-665D-E0EA-DEA4813033A7}"/>
                </a:ext>
              </a:extLst>
            </p:cNvPr>
            <p:cNvSpPr txBox="1"/>
            <p:nvPr/>
          </p:nvSpPr>
          <p:spPr>
            <a:xfrm>
              <a:off x="2507850" y="157192"/>
              <a:ext cx="15871389" cy="1245398"/>
            </a:xfrm>
            <a:prstGeom prst="rect">
              <a:avLst/>
            </a:prstGeom>
          </p:spPr>
          <p:txBody>
            <a:bodyPr lIns="0" tIns="0" rIns="0" bIns="0" rtlCol="0" anchor="t">
              <a:spAutoFit/>
            </a:bodyPr>
            <a:lstStyle/>
            <a:p>
              <a:pPr algn="just">
                <a:lnSpc>
                  <a:spcPts val="3174"/>
                </a:lnSpc>
              </a:pPr>
              <a:r>
                <a:rPr lang="en-US" sz="1200" spc="225" dirty="0">
                  <a:solidFill>
                    <a:srgbClr val="C4203A"/>
                  </a:solidFill>
                  <a:latin typeface="Montserrat"/>
                </a:rPr>
                <a:t>Technological University of the Philippines</a:t>
              </a:r>
            </a:p>
            <a:p>
              <a:pPr marL="0" lvl="0" indent="0" algn="just">
                <a:lnSpc>
                  <a:spcPts val="3174"/>
                </a:lnSpc>
                <a:spcBef>
                  <a:spcPct val="0"/>
                </a:spcBef>
              </a:pPr>
              <a:r>
                <a:rPr lang="en-US" sz="1200" spc="225" dirty="0">
                  <a:solidFill>
                    <a:srgbClr val="C4203A"/>
                  </a:solidFill>
                  <a:latin typeface="Montserrat"/>
                </a:rPr>
                <a:t>Ayala Boulevard, Ermita, Manila, 1000</a:t>
              </a:r>
            </a:p>
          </p:txBody>
        </p:sp>
        <p:sp>
          <p:nvSpPr>
            <p:cNvPr id="15" name="AutoShape 6">
              <a:extLst>
                <a:ext uri="{FF2B5EF4-FFF2-40B4-BE49-F238E27FC236}">
                  <a16:creationId xmlns:a16="http://schemas.microsoft.com/office/drawing/2014/main" id="{234B385A-0EDA-8517-5A83-D1B87FCB1D44}"/>
                </a:ext>
              </a:extLst>
            </p:cNvPr>
            <p:cNvSpPr/>
            <p:nvPr/>
          </p:nvSpPr>
          <p:spPr>
            <a:xfrm>
              <a:off x="2507849" y="1690504"/>
              <a:ext cx="8488290" cy="0"/>
            </a:xfrm>
            <a:prstGeom prst="line">
              <a:avLst/>
            </a:prstGeom>
            <a:ln w="28575" cap="flat">
              <a:solidFill>
                <a:srgbClr val="C4203A"/>
              </a:solidFill>
              <a:prstDash val="solid"/>
              <a:headEnd type="none" w="sm" len="sm"/>
              <a:tailEnd type="none" w="sm" len="sm"/>
            </a:ln>
          </p:spPr>
          <p:txBody>
            <a:bodyPr/>
            <a:lstStyle/>
            <a:p>
              <a:endParaRPr lang="en-PH"/>
            </a:p>
          </p:txBody>
        </p:sp>
      </p:grpSp>
      <p:sp>
        <p:nvSpPr>
          <p:cNvPr id="16" name="TextBox 7">
            <a:extLst>
              <a:ext uri="{FF2B5EF4-FFF2-40B4-BE49-F238E27FC236}">
                <a16:creationId xmlns:a16="http://schemas.microsoft.com/office/drawing/2014/main" id="{0F97C466-849C-76D3-6855-9FCF8078397A}"/>
              </a:ext>
            </a:extLst>
          </p:cNvPr>
          <p:cNvSpPr txBox="1"/>
          <p:nvPr/>
        </p:nvSpPr>
        <p:spPr>
          <a:xfrm>
            <a:off x="457200" y="1241653"/>
            <a:ext cx="16230600" cy="663643"/>
          </a:xfrm>
          <a:prstGeom prst="rect">
            <a:avLst/>
          </a:prstGeom>
        </p:spPr>
        <p:txBody>
          <a:bodyPr lIns="0" tIns="0" rIns="0" bIns="0" rtlCol="0" anchor="t">
            <a:spAutoFit/>
          </a:bodyPr>
          <a:lstStyle/>
          <a:p>
            <a:pPr>
              <a:lnSpc>
                <a:spcPts val="6072"/>
              </a:lnSpc>
            </a:pPr>
            <a:r>
              <a:rPr lang="en-US" spc="233" dirty="0">
                <a:solidFill>
                  <a:srgbClr val="C4203A"/>
                </a:solidFill>
                <a:latin typeface="Horizon"/>
              </a:rPr>
              <a:t>PROJECT DEVELOPMENT</a:t>
            </a:r>
          </a:p>
        </p:txBody>
      </p:sp>
      <p:sp>
        <p:nvSpPr>
          <p:cNvPr id="17" name="TextBox 16">
            <a:extLst>
              <a:ext uri="{FF2B5EF4-FFF2-40B4-BE49-F238E27FC236}">
                <a16:creationId xmlns:a16="http://schemas.microsoft.com/office/drawing/2014/main" id="{6229852D-C902-5DBD-FE3C-39C86CD62D28}"/>
              </a:ext>
            </a:extLst>
          </p:cNvPr>
          <p:cNvSpPr txBox="1"/>
          <p:nvPr/>
        </p:nvSpPr>
        <p:spPr>
          <a:xfrm>
            <a:off x="-50800" y="2164037"/>
            <a:ext cx="12420600" cy="2964401"/>
          </a:xfrm>
          <a:prstGeom prst="rect">
            <a:avLst/>
          </a:prstGeom>
          <a:noFill/>
        </p:spPr>
        <p:txBody>
          <a:bodyPr wrap="square">
            <a:spAutoFit/>
          </a:bodyPr>
          <a:lstStyle/>
          <a:p>
            <a:pPr marL="755641" lvl="1" indent="-377820" algn="just">
              <a:lnSpc>
                <a:spcPct val="150000"/>
              </a:lnSpc>
              <a:buFont typeface="Arial"/>
              <a:buChar char="•"/>
            </a:pPr>
            <a:r>
              <a:rPr lang="en-US" sz="1400" spc="100" dirty="0">
                <a:solidFill>
                  <a:srgbClr val="000000"/>
                </a:solidFill>
                <a:latin typeface="Montserrat" pitchFamily="2" charset="0"/>
              </a:rPr>
              <a:t>General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User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RP Tax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Business Permit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Cedula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Birth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Death Certificate Module Entity Relationship Diagram</a:t>
            </a:r>
          </a:p>
          <a:p>
            <a:pPr marL="755641" lvl="1" indent="-377820" algn="just">
              <a:lnSpc>
                <a:spcPct val="150000"/>
              </a:lnSpc>
              <a:buFont typeface="Arial"/>
              <a:buChar char="•"/>
            </a:pPr>
            <a:r>
              <a:rPr lang="en-US" sz="1400" spc="100" dirty="0">
                <a:solidFill>
                  <a:srgbClr val="000000"/>
                </a:solidFill>
                <a:latin typeface="Montserrat" pitchFamily="2" charset="0"/>
              </a:rPr>
              <a:t>Marriage Certificate Module Entity Relationship Diagram</a:t>
            </a:r>
          </a:p>
          <a:p>
            <a:pPr marL="755641" lvl="1" indent="-377820" algn="just">
              <a:lnSpc>
                <a:spcPct val="150000"/>
              </a:lnSpc>
              <a:buFont typeface="Arial"/>
              <a:buChar char="•"/>
            </a:pPr>
            <a:r>
              <a:rPr lang="en-US" sz="1400" b="1" spc="100" dirty="0">
                <a:solidFill>
                  <a:srgbClr val="000000"/>
                </a:solidFill>
                <a:latin typeface="Montserrat" pitchFamily="2" charset="0"/>
              </a:rPr>
              <a:t>Project Development Flow  </a:t>
            </a:r>
          </a:p>
        </p:txBody>
      </p:sp>
      <p:sp>
        <p:nvSpPr>
          <p:cNvPr id="2" name="Freeform 2">
            <a:extLst>
              <a:ext uri="{FF2B5EF4-FFF2-40B4-BE49-F238E27FC236}">
                <a16:creationId xmlns:a16="http://schemas.microsoft.com/office/drawing/2014/main" id="{F32A7BD2-6647-6ADE-B4E2-D82034353109}"/>
              </a:ext>
            </a:extLst>
          </p:cNvPr>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pic>
        <p:nvPicPr>
          <p:cNvPr id="5" name="Picture 4" descr="A diagram of a software development process&#10;&#10;Description automatically generated">
            <a:extLst>
              <a:ext uri="{FF2B5EF4-FFF2-40B4-BE49-F238E27FC236}">
                <a16:creationId xmlns:a16="http://schemas.microsoft.com/office/drawing/2014/main" id="{D323C725-9974-2BDC-74BC-46E1A4F73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6530" y="315412"/>
            <a:ext cx="4200726" cy="8118787"/>
          </a:xfrm>
          <a:prstGeom prst="rect">
            <a:avLst/>
          </a:prstGeom>
        </p:spPr>
      </p:pic>
    </p:spTree>
    <p:extLst>
      <p:ext uri="{BB962C8B-B14F-4D97-AF65-F5344CB8AC3E}">
        <p14:creationId xmlns:p14="http://schemas.microsoft.com/office/powerpoint/2010/main" val="3646904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45208"/>
            <a:ext cx="16230600" cy="755976"/>
          </a:xfrm>
          <a:prstGeom prst="rect">
            <a:avLst/>
          </a:prstGeom>
        </p:spPr>
        <p:txBody>
          <a:bodyPr lIns="0" tIns="0" rIns="0" bIns="0" rtlCol="0" anchor="t">
            <a:spAutoFit/>
          </a:bodyPr>
          <a:lstStyle/>
          <a:p>
            <a:pPr>
              <a:lnSpc>
                <a:spcPts val="6072"/>
              </a:lnSpc>
            </a:pPr>
            <a:r>
              <a:rPr lang="en-US" sz="4400" spc="233" dirty="0">
                <a:solidFill>
                  <a:srgbClr val="C4203A"/>
                </a:solidFill>
                <a:latin typeface="Horizon"/>
              </a:rPr>
              <a:t>Program coding</a:t>
            </a:r>
          </a:p>
        </p:txBody>
      </p:sp>
      <p:sp>
        <p:nvSpPr>
          <p:cNvPr id="9" name="TextBox 8">
            <a:extLst>
              <a:ext uri="{FF2B5EF4-FFF2-40B4-BE49-F238E27FC236}">
                <a16:creationId xmlns:a16="http://schemas.microsoft.com/office/drawing/2014/main" id="{343B3DB7-66A4-D086-9040-200C8AAA8103}"/>
              </a:ext>
            </a:extLst>
          </p:cNvPr>
          <p:cNvSpPr txBox="1"/>
          <p:nvPr/>
        </p:nvSpPr>
        <p:spPr>
          <a:xfrm>
            <a:off x="1951823" y="3781873"/>
            <a:ext cx="14384353" cy="4924425"/>
          </a:xfrm>
          <a:prstGeom prst="rect">
            <a:avLst/>
          </a:prstGeom>
        </p:spPr>
        <p:txBody>
          <a:bodyPr wrap="square" lIns="0" tIns="0" rIns="0" bIns="0" rtlCol="0" anchor="t">
            <a:spAutoFit/>
          </a:bodyPr>
          <a:lstStyle/>
          <a:p>
            <a:pPr>
              <a:spcBef>
                <a:spcPts val="600"/>
              </a:spcBef>
            </a:pPr>
            <a:r>
              <a:rPr lang="en-US" sz="2000" b="1" i="0" spc="100" dirty="0">
                <a:solidFill>
                  <a:srgbClr val="000000"/>
                </a:solidFill>
                <a:effectLst/>
                <a:latin typeface="Montserrat" pitchFamily="2" charset="0"/>
              </a:rPr>
              <a:t>(Workbench MYSQL, REACT, NODE, EXPRESS, GITHUB)</a:t>
            </a:r>
          </a:p>
          <a:p>
            <a:pPr marL="457200" indent="-457200">
              <a:spcBef>
                <a:spcPts val="600"/>
              </a:spcBef>
              <a:buFont typeface="+mj-lt"/>
              <a:buAutoNum type="arabicPeriod"/>
            </a:pPr>
            <a:r>
              <a:rPr lang="en-US" sz="2000" b="0" i="0" spc="100" dirty="0">
                <a:solidFill>
                  <a:srgbClr val="000000"/>
                </a:solidFill>
                <a:effectLst/>
                <a:latin typeface="Montserrat" pitchFamily="2" charset="0"/>
              </a:rPr>
              <a:t>Create a folder and right-click to open the command prompt. This will lead you to PowerShell.</a:t>
            </a:r>
          </a:p>
          <a:p>
            <a:pPr marL="457200" indent="-457200">
              <a:spcBef>
                <a:spcPts val="600"/>
              </a:spcBef>
              <a:buFont typeface="+mj-lt"/>
              <a:buAutoNum type="arabicPeriod"/>
            </a:pPr>
            <a:r>
              <a:rPr lang="en-US" sz="2000" b="0" i="0" spc="100" dirty="0">
                <a:solidFill>
                  <a:srgbClr val="000000"/>
                </a:solidFill>
                <a:effectLst/>
                <a:latin typeface="Montserrat" pitchFamily="2" charset="0"/>
              </a:rPr>
              <a:t>Create a </a:t>
            </a:r>
            <a:r>
              <a:rPr lang="en-US" sz="2000" b="0" i="0" spc="100" dirty="0" err="1">
                <a:solidFill>
                  <a:srgbClr val="000000"/>
                </a:solidFill>
                <a:effectLst/>
                <a:latin typeface="Montserrat" pitchFamily="2" charset="0"/>
              </a:rPr>
              <a:t>Vite</a:t>
            </a:r>
            <a:r>
              <a:rPr lang="en-US" sz="2000" b="0" i="0" spc="100" dirty="0">
                <a:solidFill>
                  <a:srgbClr val="000000"/>
                </a:solidFill>
                <a:effectLst/>
                <a:latin typeface="Montserrat" pitchFamily="2" charset="0"/>
              </a:rPr>
              <a:t> using Windows PowerShell by running the command "</a:t>
            </a:r>
            <a:r>
              <a:rPr lang="en-US" sz="2000" b="0" i="0" spc="100" dirty="0" err="1">
                <a:solidFill>
                  <a:srgbClr val="000000"/>
                </a:solidFill>
                <a:effectLst/>
                <a:latin typeface="Montserrat" pitchFamily="2" charset="0"/>
              </a:rPr>
              <a:t>npm</a:t>
            </a:r>
            <a:r>
              <a:rPr lang="en-US" sz="2000" b="0" i="0" spc="100" dirty="0">
                <a:solidFill>
                  <a:srgbClr val="000000"/>
                </a:solidFill>
                <a:effectLst/>
                <a:latin typeface="Montserrat" pitchFamily="2" charset="0"/>
              </a:rPr>
              <a:t> create </a:t>
            </a:r>
            <a:r>
              <a:rPr lang="en-US" sz="2000" b="0" i="0" spc="100" dirty="0" err="1">
                <a:solidFill>
                  <a:srgbClr val="000000"/>
                </a:solidFill>
                <a:effectLst/>
                <a:latin typeface="Montserrat" pitchFamily="2" charset="0"/>
              </a:rPr>
              <a:t>vite</a:t>
            </a:r>
            <a:r>
              <a:rPr lang="en-US" sz="2000" b="0" i="0" spc="100" dirty="0">
                <a:solidFill>
                  <a:srgbClr val="000000"/>
                </a:solidFill>
                <a:effectLst/>
                <a:latin typeface="Montserrat" pitchFamily="2" charset="0"/>
              </a:rPr>
              <a:t>." Select the React framework and choose the Variant as JavaScript.</a:t>
            </a:r>
          </a:p>
          <a:p>
            <a:pPr marL="457200" indent="-457200">
              <a:spcBef>
                <a:spcPts val="600"/>
              </a:spcBef>
              <a:buFont typeface="+mj-lt"/>
              <a:buAutoNum type="arabicPeriod"/>
            </a:pPr>
            <a:r>
              <a:rPr lang="en-US" sz="2000" b="0" i="0" spc="100" dirty="0">
                <a:solidFill>
                  <a:srgbClr val="000000"/>
                </a:solidFill>
                <a:effectLst/>
                <a:latin typeface="Montserrat" pitchFamily="2" charset="0"/>
              </a:rPr>
              <a:t>Install the "</a:t>
            </a:r>
            <a:r>
              <a:rPr lang="en-US" sz="2000" b="0" i="0" spc="100" dirty="0" err="1">
                <a:solidFill>
                  <a:srgbClr val="000000"/>
                </a:solidFill>
                <a:effectLst/>
                <a:latin typeface="Montserrat" pitchFamily="2" charset="0"/>
              </a:rPr>
              <a:t>j.son</a:t>
            </a:r>
            <a:r>
              <a:rPr lang="en-US" sz="2000" b="0" i="0" spc="100" dirty="0">
                <a:solidFill>
                  <a:srgbClr val="000000"/>
                </a:solidFill>
                <a:effectLst/>
                <a:latin typeface="Montserrat" pitchFamily="2" charset="0"/>
              </a:rPr>
              <a:t>" package and Node modules using "</a:t>
            </a:r>
            <a:r>
              <a:rPr lang="en-US" sz="2000" b="0" i="0" spc="100" dirty="0" err="1">
                <a:solidFill>
                  <a:srgbClr val="000000"/>
                </a:solidFill>
                <a:effectLst/>
                <a:latin typeface="Montserrat" pitchFamily="2" charset="0"/>
              </a:rPr>
              <a:t>npm</a:t>
            </a:r>
            <a:r>
              <a:rPr lang="en-US" sz="2000" b="0" i="0" spc="100" dirty="0">
                <a:solidFill>
                  <a:srgbClr val="000000"/>
                </a:solidFill>
                <a:effectLst/>
                <a:latin typeface="Montserrat" pitchFamily="2" charset="0"/>
              </a:rPr>
              <a:t> install" for their external libraries, modules, and packages.</a:t>
            </a:r>
          </a:p>
          <a:p>
            <a:pPr marL="457200" indent="-457200">
              <a:spcBef>
                <a:spcPts val="600"/>
              </a:spcBef>
              <a:buFont typeface="+mj-lt"/>
              <a:buAutoNum type="arabicPeriod"/>
            </a:pPr>
            <a:r>
              <a:rPr lang="en-US" sz="2000" b="0" i="0" spc="100" dirty="0">
                <a:solidFill>
                  <a:srgbClr val="000000"/>
                </a:solidFill>
                <a:effectLst/>
                <a:latin typeface="Montserrat" pitchFamily="2" charset="0"/>
              </a:rPr>
              <a:t>Install Express on Windows using "</a:t>
            </a:r>
            <a:r>
              <a:rPr lang="en-US" sz="2000" b="0" i="0" spc="100" dirty="0" err="1">
                <a:solidFill>
                  <a:srgbClr val="000000"/>
                </a:solidFill>
                <a:effectLst/>
                <a:latin typeface="Montserrat" pitchFamily="2" charset="0"/>
              </a:rPr>
              <a:t>npm</a:t>
            </a:r>
            <a:r>
              <a:rPr lang="en-US" sz="2000" b="0" i="0" spc="100" dirty="0">
                <a:solidFill>
                  <a:srgbClr val="000000"/>
                </a:solidFill>
                <a:effectLst/>
                <a:latin typeface="Montserrat" pitchFamily="2" charset="0"/>
              </a:rPr>
              <a:t> install express." Express is used to establish connections with databases and interact with the database.</a:t>
            </a:r>
          </a:p>
          <a:p>
            <a:pPr marL="457200" indent="-457200">
              <a:spcBef>
                <a:spcPts val="600"/>
              </a:spcBef>
              <a:buFont typeface="+mj-lt"/>
              <a:buAutoNum type="arabicPeriod"/>
            </a:pPr>
            <a:r>
              <a:rPr lang="en-US" sz="2000" b="0" i="0" spc="100" dirty="0">
                <a:solidFill>
                  <a:srgbClr val="000000"/>
                </a:solidFill>
                <a:effectLst/>
                <a:latin typeface="Montserrat" pitchFamily="2" charset="0"/>
              </a:rPr>
              <a:t>Install react-router-</a:t>
            </a:r>
            <a:r>
              <a:rPr lang="en-US" sz="2000" b="0" i="0" spc="100" dirty="0" err="1">
                <a:solidFill>
                  <a:srgbClr val="000000"/>
                </a:solidFill>
                <a:effectLst/>
                <a:latin typeface="Montserrat" pitchFamily="2" charset="0"/>
              </a:rPr>
              <a:t>dom</a:t>
            </a:r>
            <a:r>
              <a:rPr lang="en-US" sz="2000" b="0" i="0" spc="100" dirty="0">
                <a:solidFill>
                  <a:srgbClr val="000000"/>
                </a:solidFill>
                <a:effectLst/>
                <a:latin typeface="Montserrat" pitchFamily="2" charset="0"/>
              </a:rPr>
              <a:t> with the command "</a:t>
            </a:r>
            <a:r>
              <a:rPr lang="en-US" sz="2000" b="0" i="0" spc="100" dirty="0" err="1">
                <a:solidFill>
                  <a:srgbClr val="000000"/>
                </a:solidFill>
                <a:effectLst/>
                <a:latin typeface="Montserrat" pitchFamily="2" charset="0"/>
              </a:rPr>
              <a:t>npm</a:t>
            </a:r>
            <a:r>
              <a:rPr lang="en-US" sz="2000" b="0" i="0" spc="100" dirty="0">
                <a:solidFill>
                  <a:srgbClr val="000000"/>
                </a:solidFill>
                <a:effectLst/>
                <a:latin typeface="Montserrat" pitchFamily="2" charset="0"/>
              </a:rPr>
              <a:t> install react-router-dom." We use react-router-</a:t>
            </a:r>
            <a:r>
              <a:rPr lang="en-US" sz="2000" b="0" i="0" spc="100" dirty="0" err="1">
                <a:solidFill>
                  <a:srgbClr val="000000"/>
                </a:solidFill>
                <a:effectLst/>
                <a:latin typeface="Montserrat" pitchFamily="2" charset="0"/>
              </a:rPr>
              <a:t>dom</a:t>
            </a:r>
            <a:r>
              <a:rPr lang="en-US" sz="2000" b="0" i="0" spc="100" dirty="0">
                <a:solidFill>
                  <a:srgbClr val="000000"/>
                </a:solidFill>
                <a:effectLst/>
                <a:latin typeface="Montserrat" pitchFamily="2" charset="0"/>
              </a:rPr>
              <a:t> to set up routing for our components.</a:t>
            </a:r>
          </a:p>
          <a:p>
            <a:pPr marL="457200" indent="-457200">
              <a:spcBef>
                <a:spcPts val="600"/>
              </a:spcBef>
              <a:buFont typeface="+mj-lt"/>
              <a:buAutoNum type="arabicPeriod"/>
            </a:pPr>
            <a:r>
              <a:rPr lang="en-US" sz="2000" b="0" i="0" spc="100" dirty="0">
                <a:solidFill>
                  <a:srgbClr val="000000"/>
                </a:solidFill>
                <a:effectLst/>
                <a:latin typeface="Montserrat" pitchFamily="2" charset="0"/>
              </a:rPr>
              <a:t>Install </a:t>
            </a:r>
            <a:r>
              <a:rPr lang="en-US" sz="2000" b="0" i="0" spc="100" dirty="0" err="1">
                <a:solidFill>
                  <a:srgbClr val="000000"/>
                </a:solidFill>
                <a:effectLst/>
                <a:latin typeface="Montserrat" pitchFamily="2" charset="0"/>
              </a:rPr>
              <a:t>Axios</a:t>
            </a:r>
            <a:r>
              <a:rPr lang="en-US" sz="2000" b="0" i="0" spc="100" dirty="0">
                <a:solidFill>
                  <a:srgbClr val="000000"/>
                </a:solidFill>
                <a:effectLst/>
                <a:latin typeface="Montserrat" pitchFamily="2" charset="0"/>
              </a:rPr>
              <a:t> with "</a:t>
            </a:r>
            <a:r>
              <a:rPr lang="en-US" sz="2000" b="0" i="0" spc="100" dirty="0" err="1">
                <a:solidFill>
                  <a:srgbClr val="000000"/>
                </a:solidFill>
                <a:effectLst/>
                <a:latin typeface="Montserrat" pitchFamily="2" charset="0"/>
              </a:rPr>
              <a:t>npm</a:t>
            </a:r>
            <a:r>
              <a:rPr lang="en-US" sz="2000" b="0" i="0" spc="100" dirty="0">
                <a:solidFill>
                  <a:srgbClr val="000000"/>
                </a:solidFill>
                <a:effectLst/>
                <a:latin typeface="Montserrat" pitchFamily="2" charset="0"/>
              </a:rPr>
              <a:t> install </a:t>
            </a:r>
            <a:r>
              <a:rPr lang="en-US" sz="2000" b="0" i="0" spc="100" dirty="0" err="1">
                <a:solidFill>
                  <a:srgbClr val="000000"/>
                </a:solidFill>
                <a:effectLst/>
                <a:latin typeface="Montserrat" pitchFamily="2" charset="0"/>
              </a:rPr>
              <a:t>axios</a:t>
            </a:r>
            <a:r>
              <a:rPr lang="en-US" sz="2000" b="0" i="0" spc="100" dirty="0">
                <a:solidFill>
                  <a:srgbClr val="000000"/>
                </a:solidFill>
                <a:effectLst/>
                <a:latin typeface="Montserrat" pitchFamily="2" charset="0"/>
              </a:rPr>
              <a:t>." </a:t>
            </a:r>
            <a:r>
              <a:rPr lang="en-US" sz="2000" b="0" i="0" spc="100" dirty="0" err="1">
                <a:solidFill>
                  <a:srgbClr val="000000"/>
                </a:solidFill>
                <a:effectLst/>
                <a:latin typeface="Montserrat" pitchFamily="2" charset="0"/>
              </a:rPr>
              <a:t>Axios</a:t>
            </a:r>
            <a:r>
              <a:rPr lang="en-US" sz="2000" b="0" i="0" spc="100" dirty="0">
                <a:solidFill>
                  <a:srgbClr val="000000"/>
                </a:solidFill>
                <a:effectLst/>
                <a:latin typeface="Montserrat" pitchFamily="2" charset="0"/>
              </a:rPr>
              <a:t> simplifies sending requests to our web application, including GET, POST, and Delete.</a:t>
            </a:r>
          </a:p>
          <a:p>
            <a:pPr marL="457200" indent="-457200">
              <a:spcBef>
                <a:spcPts val="600"/>
              </a:spcBef>
              <a:buFont typeface="+mj-lt"/>
              <a:buAutoNum type="arabicPeriod"/>
            </a:pPr>
            <a:r>
              <a:rPr lang="en-US" sz="2000" b="0" i="0" spc="100" dirty="0">
                <a:solidFill>
                  <a:srgbClr val="000000"/>
                </a:solidFill>
                <a:effectLst/>
                <a:latin typeface="Montserrat" pitchFamily="2" charset="0"/>
              </a:rPr>
              <a:t>Install </a:t>
            </a:r>
            <a:r>
              <a:rPr lang="en-US" sz="2000" b="0" i="0" spc="100" dirty="0" err="1">
                <a:solidFill>
                  <a:srgbClr val="000000"/>
                </a:solidFill>
                <a:effectLst/>
                <a:latin typeface="Montserrat" pitchFamily="2" charset="0"/>
              </a:rPr>
              <a:t>TailwindCSS</a:t>
            </a:r>
            <a:r>
              <a:rPr lang="en-US" sz="2000" b="0" i="0" spc="100" dirty="0">
                <a:solidFill>
                  <a:srgbClr val="000000"/>
                </a:solidFill>
                <a:effectLst/>
                <a:latin typeface="Montserrat" pitchFamily="2" charset="0"/>
              </a:rPr>
              <a:t>. We use this framework for frontend styling to avoid creating custom CSS styles.</a:t>
            </a:r>
          </a:p>
          <a:p>
            <a:pPr marL="457200" indent="-457200">
              <a:spcBef>
                <a:spcPts val="600"/>
              </a:spcBef>
              <a:buFont typeface="+mj-lt"/>
              <a:buAutoNum type="arabicPeriod"/>
            </a:pPr>
            <a:r>
              <a:rPr lang="en-US" sz="2000" b="0" i="0" spc="100" dirty="0">
                <a:solidFill>
                  <a:srgbClr val="000000"/>
                </a:solidFill>
                <a:effectLst/>
                <a:latin typeface="Montserrat" pitchFamily="2" charset="0"/>
              </a:rPr>
              <a:t>Create a database using MySQL Workbench with the guidance of the database design.</a:t>
            </a:r>
            <a:endParaRPr lang="en-US" sz="2000" spc="100" dirty="0">
              <a:solidFill>
                <a:srgbClr val="000000"/>
              </a:solidFill>
              <a:latin typeface="Montserrat" pitchFamily="2" charset="0"/>
            </a:endParaRPr>
          </a:p>
        </p:txBody>
      </p:sp>
    </p:spTree>
    <p:extLst>
      <p:ext uri="{BB962C8B-B14F-4D97-AF65-F5344CB8AC3E}">
        <p14:creationId xmlns:p14="http://schemas.microsoft.com/office/powerpoint/2010/main" val="297559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45208"/>
            <a:ext cx="16230600" cy="755976"/>
          </a:xfrm>
          <a:prstGeom prst="rect">
            <a:avLst/>
          </a:prstGeom>
        </p:spPr>
        <p:txBody>
          <a:bodyPr lIns="0" tIns="0" rIns="0" bIns="0" rtlCol="0" anchor="t">
            <a:spAutoFit/>
          </a:bodyPr>
          <a:lstStyle/>
          <a:p>
            <a:pPr>
              <a:lnSpc>
                <a:spcPts val="6072"/>
              </a:lnSpc>
            </a:pPr>
            <a:r>
              <a:rPr lang="en-US" sz="4400" spc="233" dirty="0">
                <a:solidFill>
                  <a:srgbClr val="C4203A"/>
                </a:solidFill>
                <a:latin typeface="Horizon"/>
              </a:rPr>
              <a:t>Program coding</a:t>
            </a:r>
          </a:p>
        </p:txBody>
      </p:sp>
      <p:sp>
        <p:nvSpPr>
          <p:cNvPr id="9" name="TextBox 8">
            <a:extLst>
              <a:ext uri="{FF2B5EF4-FFF2-40B4-BE49-F238E27FC236}">
                <a16:creationId xmlns:a16="http://schemas.microsoft.com/office/drawing/2014/main" id="{343B3DB7-66A4-D086-9040-200C8AAA8103}"/>
              </a:ext>
            </a:extLst>
          </p:cNvPr>
          <p:cNvSpPr txBox="1"/>
          <p:nvPr/>
        </p:nvSpPr>
        <p:spPr>
          <a:xfrm>
            <a:off x="1951823" y="3781873"/>
            <a:ext cx="14384353" cy="6078587"/>
          </a:xfrm>
          <a:prstGeom prst="rect">
            <a:avLst/>
          </a:prstGeom>
        </p:spPr>
        <p:txBody>
          <a:bodyPr wrap="square" lIns="0" tIns="0" rIns="0" bIns="0" rtlCol="0" anchor="t">
            <a:spAutoFit/>
          </a:bodyPr>
          <a:lstStyle/>
          <a:p>
            <a:pPr>
              <a:spcBef>
                <a:spcPts val="600"/>
              </a:spcBef>
            </a:pPr>
            <a:r>
              <a:rPr lang="en-US" b="1" i="0" spc="100" dirty="0">
                <a:solidFill>
                  <a:srgbClr val="000000"/>
                </a:solidFill>
                <a:effectLst/>
                <a:latin typeface="Montserrat" pitchFamily="2" charset="0"/>
              </a:rPr>
              <a:t>Backend Coding Function –</a:t>
            </a:r>
          </a:p>
          <a:p>
            <a:pPr marL="342900" indent="-342900">
              <a:spcBef>
                <a:spcPts val="600"/>
              </a:spcBef>
              <a:buFont typeface="+mj-lt"/>
              <a:buAutoNum type="arabicPeriod"/>
            </a:pPr>
            <a:r>
              <a:rPr lang="en-US" i="0" spc="100" dirty="0">
                <a:solidFill>
                  <a:srgbClr val="000000"/>
                </a:solidFill>
                <a:effectLst/>
                <a:latin typeface="Montserrat" pitchFamily="2" charset="0"/>
              </a:rPr>
              <a:t>Create a "Connection.js" file using "</a:t>
            </a:r>
            <a:r>
              <a:rPr lang="en-US" i="0" spc="100" dirty="0" err="1">
                <a:solidFill>
                  <a:srgbClr val="000000"/>
                </a:solidFill>
                <a:effectLst/>
                <a:latin typeface="Montserrat" pitchFamily="2" charset="0"/>
              </a:rPr>
              <a:t>mysql.createConnection</a:t>
            </a:r>
            <a:r>
              <a:rPr lang="en-US" i="0" spc="100" dirty="0">
                <a:solidFill>
                  <a:srgbClr val="000000"/>
                </a:solidFill>
                <a:effectLst/>
                <a:latin typeface="Montserrat" pitchFamily="2" charset="0"/>
              </a:rPr>
              <a:t>" to establish a connection between the MySQL database and the program.</a:t>
            </a:r>
          </a:p>
          <a:p>
            <a:pPr marL="342900" indent="-342900">
              <a:spcBef>
                <a:spcPts val="600"/>
              </a:spcBef>
              <a:buFont typeface="+mj-lt"/>
              <a:buAutoNum type="arabicPeriod"/>
            </a:pPr>
            <a:r>
              <a:rPr lang="en-US" i="0" spc="100" dirty="0">
                <a:solidFill>
                  <a:srgbClr val="000000"/>
                </a:solidFill>
                <a:effectLst/>
                <a:latin typeface="Montserrat" pitchFamily="2" charset="0"/>
              </a:rPr>
              <a:t>Develop a "register.js" file that includes the "</a:t>
            </a:r>
            <a:r>
              <a:rPr lang="en-US" i="0" spc="100" dirty="0" err="1">
                <a:solidFill>
                  <a:srgbClr val="000000"/>
                </a:solidFill>
                <a:effectLst/>
                <a:latin typeface="Montserrat" pitchFamily="2" charset="0"/>
              </a:rPr>
              <a:t>queryDatabase</a:t>
            </a:r>
            <a:r>
              <a:rPr lang="en-US" i="0" spc="100" dirty="0">
                <a:solidFill>
                  <a:srgbClr val="000000"/>
                </a:solidFill>
                <a:effectLst/>
                <a:latin typeface="Montserrat" pitchFamily="2" charset="0"/>
              </a:rPr>
              <a:t>" function for storing data from the database. This file should also have a function for handling "</a:t>
            </a:r>
            <a:r>
              <a:rPr lang="en-US" i="0" spc="100" dirty="0" err="1">
                <a:solidFill>
                  <a:srgbClr val="000000"/>
                </a:solidFill>
                <a:effectLst/>
                <a:latin typeface="Montserrat" pitchFamily="2" charset="0"/>
              </a:rPr>
              <a:t>app.get</a:t>
            </a:r>
            <a:r>
              <a:rPr lang="en-US" i="0" spc="100" dirty="0">
                <a:solidFill>
                  <a:srgbClr val="000000"/>
                </a:solidFill>
                <a:effectLst/>
                <a:latin typeface="Montserrat" pitchFamily="2" charset="0"/>
              </a:rPr>
              <a:t>()" requests to retrieve the user's First Name, Last Name, and mobile number. It will generate a </a:t>
            </a:r>
            <a:r>
              <a:rPr lang="en-US" i="0" spc="100" dirty="0" err="1">
                <a:solidFill>
                  <a:srgbClr val="000000"/>
                </a:solidFill>
                <a:effectLst/>
                <a:latin typeface="Montserrat" pitchFamily="2" charset="0"/>
              </a:rPr>
              <a:t>user_id</a:t>
            </a:r>
            <a:r>
              <a:rPr lang="en-US" i="0" spc="100" dirty="0">
                <a:solidFill>
                  <a:srgbClr val="000000"/>
                </a:solidFill>
                <a:effectLst/>
                <a:latin typeface="Montserrat" pitchFamily="2" charset="0"/>
              </a:rPr>
              <a:t> by combining the first letters of the First Name and Last Name with the last four digits of the mobile number, resulting in an account register like "Exp RL1485."</a:t>
            </a:r>
          </a:p>
          <a:p>
            <a:pPr marL="342900" indent="-342900">
              <a:spcBef>
                <a:spcPts val="600"/>
              </a:spcBef>
              <a:buFont typeface="+mj-lt"/>
              <a:buAutoNum type="arabicPeriod"/>
            </a:pPr>
            <a:r>
              <a:rPr lang="en-US" i="0" spc="100" dirty="0">
                <a:solidFill>
                  <a:srgbClr val="000000"/>
                </a:solidFill>
                <a:effectLst/>
                <a:latin typeface="Montserrat" pitchFamily="2" charset="0"/>
              </a:rPr>
              <a:t>Create "</a:t>
            </a:r>
            <a:r>
              <a:rPr lang="en-US" i="0" spc="100" dirty="0" err="1">
                <a:solidFill>
                  <a:srgbClr val="000000"/>
                </a:solidFill>
                <a:effectLst/>
                <a:latin typeface="Montserrat" pitchFamily="2" charset="0"/>
              </a:rPr>
              <a:t>App.jsx</a:t>
            </a:r>
            <a:r>
              <a:rPr lang="en-US" i="0" spc="100" dirty="0">
                <a:solidFill>
                  <a:srgbClr val="000000"/>
                </a:solidFill>
                <a:effectLst/>
                <a:latin typeface="Montserrat" pitchFamily="2" charset="0"/>
              </a:rPr>
              <a:t>," where you'll set up routes for each page. This file defines a collection of routes that can be accessed with `&lt;Route&gt;` elements. For example: `&lt;Route exact path="/"&gt;&lt;/Route&gt;`.</a:t>
            </a:r>
          </a:p>
          <a:p>
            <a:pPr marL="342900" indent="-342900">
              <a:spcBef>
                <a:spcPts val="600"/>
              </a:spcBef>
              <a:buFont typeface="+mj-lt"/>
              <a:buAutoNum type="arabicPeriod"/>
            </a:pPr>
            <a:r>
              <a:rPr lang="en-US" i="0" spc="100" dirty="0">
                <a:solidFill>
                  <a:srgbClr val="000000"/>
                </a:solidFill>
                <a:effectLst/>
                <a:latin typeface="Montserrat" pitchFamily="2" charset="0"/>
              </a:rPr>
              <a:t>Import routers using Express by including "import { Router } from 'express';" in every JavaScript file that utilizes the router as middleware to facilitate communication between the frontend and backend.</a:t>
            </a:r>
          </a:p>
          <a:p>
            <a:pPr marL="342900" indent="-342900">
              <a:spcBef>
                <a:spcPts val="600"/>
              </a:spcBef>
              <a:buFont typeface="+mj-lt"/>
              <a:buAutoNum type="arabicPeriod"/>
            </a:pPr>
            <a:r>
              <a:rPr lang="en-US" i="0" spc="100" dirty="0">
                <a:solidFill>
                  <a:srgbClr val="000000"/>
                </a:solidFill>
                <a:effectLst/>
                <a:latin typeface="Montserrat" pitchFamily="2" charset="0"/>
              </a:rPr>
              <a:t>Import "Connection.js" in every JavaScript file to read the database, preventing the need for repetitive database connections in each JavaScript file.</a:t>
            </a:r>
          </a:p>
          <a:p>
            <a:pPr marL="342900" indent="-342900">
              <a:spcBef>
                <a:spcPts val="600"/>
              </a:spcBef>
              <a:buFont typeface="+mj-lt"/>
              <a:buAutoNum type="arabicPeriod"/>
            </a:pPr>
            <a:r>
              <a:rPr lang="en-US" i="0" spc="100" dirty="0">
                <a:solidFill>
                  <a:srgbClr val="000000"/>
                </a:solidFill>
                <a:effectLst/>
                <a:latin typeface="Montserrat" pitchFamily="2" charset="0"/>
              </a:rPr>
              <a:t>Develop a "login.js" file where users are required to enter a username and password to access the program. Upon a successful login, the </a:t>
            </a:r>
            <a:r>
              <a:rPr lang="en-US" i="0" spc="100" dirty="0" err="1">
                <a:solidFill>
                  <a:srgbClr val="000000"/>
                </a:solidFill>
                <a:effectLst/>
                <a:latin typeface="Montserrat" pitchFamily="2" charset="0"/>
              </a:rPr>
              <a:t>user_id</a:t>
            </a:r>
            <a:r>
              <a:rPr lang="en-US" i="0" spc="100" dirty="0">
                <a:solidFill>
                  <a:srgbClr val="000000"/>
                </a:solidFill>
                <a:effectLst/>
                <a:latin typeface="Montserrat" pitchFamily="2" charset="0"/>
              </a:rPr>
              <a:t> will be stored in our session.</a:t>
            </a:r>
          </a:p>
          <a:p>
            <a:pPr marL="342900" indent="-342900">
              <a:spcBef>
                <a:spcPts val="600"/>
              </a:spcBef>
              <a:buFont typeface="+mj-lt"/>
              <a:buAutoNum type="arabicPeriod"/>
            </a:pPr>
            <a:r>
              <a:rPr lang="en-US" i="0" spc="100" dirty="0">
                <a:solidFill>
                  <a:srgbClr val="000000"/>
                </a:solidFill>
                <a:effectLst/>
                <a:latin typeface="Montserrat" pitchFamily="2" charset="0"/>
              </a:rPr>
              <a:t>Create a "profileHandler.js" file to manage various functions, including </a:t>
            </a:r>
            <a:r>
              <a:rPr lang="en-US" i="0" spc="100" dirty="0" err="1">
                <a:solidFill>
                  <a:srgbClr val="000000"/>
                </a:solidFill>
                <a:effectLst/>
                <a:latin typeface="Montserrat" pitchFamily="2" charset="0"/>
              </a:rPr>
              <a:t>router.get</a:t>
            </a:r>
            <a:r>
              <a:rPr lang="en-US" i="0" spc="100" dirty="0">
                <a:solidFill>
                  <a:srgbClr val="000000"/>
                </a:solidFill>
                <a:effectLst/>
                <a:latin typeface="Montserrat" pitchFamily="2" charset="0"/>
              </a:rPr>
              <a:t>, </a:t>
            </a:r>
            <a:r>
              <a:rPr lang="en-US" i="0" spc="100" dirty="0" err="1">
                <a:solidFill>
                  <a:srgbClr val="000000"/>
                </a:solidFill>
                <a:effectLst/>
                <a:latin typeface="Montserrat" pitchFamily="2" charset="0"/>
              </a:rPr>
              <a:t>router.put</a:t>
            </a:r>
            <a:r>
              <a:rPr lang="en-US" i="0" spc="100" dirty="0">
                <a:solidFill>
                  <a:srgbClr val="000000"/>
                </a:solidFill>
                <a:effectLst/>
                <a:latin typeface="Montserrat" pitchFamily="2" charset="0"/>
              </a:rPr>
              <a:t>. </a:t>
            </a:r>
            <a:r>
              <a:rPr lang="en-US" i="0" spc="100" dirty="0" err="1">
                <a:solidFill>
                  <a:srgbClr val="000000"/>
                </a:solidFill>
                <a:effectLst/>
                <a:latin typeface="Montserrat" pitchFamily="2" charset="0"/>
              </a:rPr>
              <a:t>router.get</a:t>
            </a:r>
            <a:r>
              <a:rPr lang="en-US" i="0" spc="100" dirty="0">
                <a:solidFill>
                  <a:srgbClr val="000000"/>
                </a:solidFill>
                <a:effectLst/>
                <a:latin typeface="Montserrat" pitchFamily="2" charset="0"/>
              </a:rPr>
              <a:t> is used to retrieve data from the database and display it on the designated pages, while </a:t>
            </a:r>
            <a:r>
              <a:rPr lang="en-US" i="0" spc="100" dirty="0" err="1">
                <a:solidFill>
                  <a:srgbClr val="000000"/>
                </a:solidFill>
                <a:effectLst/>
                <a:latin typeface="Montserrat" pitchFamily="2" charset="0"/>
              </a:rPr>
              <a:t>router.put</a:t>
            </a:r>
            <a:r>
              <a:rPr lang="en-US" i="0" spc="100" dirty="0">
                <a:solidFill>
                  <a:srgbClr val="000000"/>
                </a:solidFill>
                <a:effectLst/>
                <a:latin typeface="Montserrat" pitchFamily="2" charset="0"/>
              </a:rPr>
              <a:t> is used to update data received from the frontend and send it back to the backend database. It then returns the result to </a:t>
            </a:r>
            <a:r>
              <a:rPr lang="en-US" i="0" spc="100" dirty="0" err="1">
                <a:solidFill>
                  <a:srgbClr val="000000"/>
                </a:solidFill>
                <a:effectLst/>
                <a:latin typeface="Montserrat" pitchFamily="2" charset="0"/>
              </a:rPr>
              <a:t>router.get</a:t>
            </a:r>
            <a:r>
              <a:rPr lang="en-US" i="0" spc="100" dirty="0">
                <a:solidFill>
                  <a:srgbClr val="000000"/>
                </a:solidFill>
                <a:effectLst/>
                <a:latin typeface="Montserrat" pitchFamily="2" charset="0"/>
              </a:rPr>
              <a:t> for displaying the latest updates. Additionally, the router is utilized to encapsulate code into components, which can be called through routing.</a:t>
            </a:r>
          </a:p>
        </p:txBody>
      </p:sp>
    </p:spTree>
    <p:extLst>
      <p:ext uri="{BB962C8B-B14F-4D97-AF65-F5344CB8AC3E}">
        <p14:creationId xmlns:p14="http://schemas.microsoft.com/office/powerpoint/2010/main" val="3133752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45208"/>
            <a:ext cx="16230600" cy="755976"/>
          </a:xfrm>
          <a:prstGeom prst="rect">
            <a:avLst/>
          </a:prstGeom>
        </p:spPr>
        <p:txBody>
          <a:bodyPr lIns="0" tIns="0" rIns="0" bIns="0" rtlCol="0" anchor="t">
            <a:spAutoFit/>
          </a:bodyPr>
          <a:lstStyle/>
          <a:p>
            <a:pPr>
              <a:lnSpc>
                <a:spcPts val="6072"/>
              </a:lnSpc>
            </a:pPr>
            <a:r>
              <a:rPr lang="en-US" sz="4400" spc="233" dirty="0">
                <a:solidFill>
                  <a:srgbClr val="C4203A"/>
                </a:solidFill>
                <a:latin typeface="Horizon"/>
              </a:rPr>
              <a:t>Program coding</a:t>
            </a:r>
          </a:p>
        </p:txBody>
      </p:sp>
      <p:sp>
        <p:nvSpPr>
          <p:cNvPr id="9" name="TextBox 8">
            <a:extLst>
              <a:ext uri="{FF2B5EF4-FFF2-40B4-BE49-F238E27FC236}">
                <a16:creationId xmlns:a16="http://schemas.microsoft.com/office/drawing/2014/main" id="{343B3DB7-66A4-D086-9040-200C8AAA8103}"/>
              </a:ext>
            </a:extLst>
          </p:cNvPr>
          <p:cNvSpPr txBox="1"/>
          <p:nvPr/>
        </p:nvSpPr>
        <p:spPr>
          <a:xfrm>
            <a:off x="1951823" y="3781873"/>
            <a:ext cx="14384353" cy="5955476"/>
          </a:xfrm>
          <a:prstGeom prst="rect">
            <a:avLst/>
          </a:prstGeom>
        </p:spPr>
        <p:txBody>
          <a:bodyPr wrap="square" lIns="0" tIns="0" rIns="0" bIns="0" rtlCol="0" anchor="t">
            <a:spAutoFit/>
          </a:bodyPr>
          <a:lstStyle/>
          <a:p>
            <a:pPr>
              <a:spcBef>
                <a:spcPts val="600"/>
              </a:spcBef>
            </a:pPr>
            <a:r>
              <a:rPr lang="en-US" b="1" i="0" spc="100" dirty="0">
                <a:solidFill>
                  <a:srgbClr val="000000"/>
                </a:solidFill>
                <a:effectLst/>
                <a:latin typeface="Montserrat" pitchFamily="2" charset="0"/>
              </a:rPr>
              <a:t>Frontend Coding Function –</a:t>
            </a:r>
          </a:p>
          <a:p>
            <a:pPr marL="457200" indent="-457200">
              <a:spcBef>
                <a:spcPts val="600"/>
              </a:spcBef>
              <a:buFont typeface="+mj-lt"/>
              <a:buAutoNum type="arabicPeriod"/>
            </a:pPr>
            <a:r>
              <a:rPr lang="en-US" kern="100" spc="100" dirty="0">
                <a:effectLst/>
                <a:latin typeface="Montserrat" pitchFamily="2" charset="0"/>
                <a:ea typeface="Calibri" panose="020F0502020204030204" pitchFamily="34" charset="0"/>
                <a:cs typeface="Times New Roman" panose="02020603050405020304" pitchFamily="18" charset="0"/>
              </a:rPr>
              <a:t>Develop "</a:t>
            </a:r>
            <a:r>
              <a:rPr lang="en-US" kern="100" spc="100" dirty="0" err="1">
                <a:effectLst/>
                <a:latin typeface="Montserrat" pitchFamily="2" charset="0"/>
                <a:ea typeface="Calibri" panose="020F0502020204030204" pitchFamily="34" charset="0"/>
                <a:cs typeface="Times New Roman" panose="02020603050405020304" pitchFamily="18" charset="0"/>
              </a:rPr>
              <a:t>Landingpage.jsx</a:t>
            </a:r>
            <a:r>
              <a:rPr lang="en-US" kern="100" spc="100" dirty="0">
                <a:effectLst/>
                <a:latin typeface="Montserrat" pitchFamily="2" charset="0"/>
                <a:ea typeface="Calibri" panose="020F0502020204030204" pitchFamily="34" charset="0"/>
                <a:cs typeface="Times New Roman" panose="02020603050405020304" pitchFamily="18" charset="0"/>
              </a:rPr>
              <a:t>," which serves as the frontend for the landing page. It also includes the login page and a registration button that takes you to the registration page if needed.</a:t>
            </a:r>
          </a:p>
          <a:p>
            <a:pPr marL="457200" indent="-457200">
              <a:spcBef>
                <a:spcPts val="600"/>
              </a:spcBef>
              <a:buFont typeface="+mj-lt"/>
              <a:buAutoNum type="arabicPeriod"/>
            </a:pPr>
            <a:r>
              <a:rPr lang="en-US" kern="100" spc="100" dirty="0">
                <a:effectLst/>
                <a:latin typeface="Montserrat" pitchFamily="2" charset="0"/>
                <a:ea typeface="Calibri" panose="020F0502020204030204" pitchFamily="34" charset="0"/>
                <a:cs typeface="Times New Roman" panose="02020603050405020304" pitchFamily="18" charset="0"/>
              </a:rPr>
              <a:t>Create "</a:t>
            </a:r>
            <a:r>
              <a:rPr lang="en-US" kern="100" spc="100" dirty="0" err="1">
                <a:effectLst/>
                <a:latin typeface="Montserrat" pitchFamily="2" charset="0"/>
                <a:ea typeface="Calibri" panose="020F0502020204030204" pitchFamily="34" charset="0"/>
                <a:cs typeface="Times New Roman" panose="02020603050405020304" pitchFamily="18" charset="0"/>
              </a:rPr>
              <a:t>Loginadmin.jsx</a:t>
            </a:r>
            <a:r>
              <a:rPr lang="en-US" kern="100" spc="100" dirty="0">
                <a:effectLst/>
                <a:latin typeface="Montserrat" pitchFamily="2" charset="0"/>
                <a:ea typeface="Calibri" panose="020F0502020204030204" pitchFamily="34" charset="0"/>
                <a:cs typeface="Times New Roman" panose="02020603050405020304" pitchFamily="18" charset="0"/>
              </a:rPr>
              <a:t>," this file provides the login page and redirects to the admin side when specific conditions are met.</a:t>
            </a:r>
          </a:p>
          <a:p>
            <a:pPr marL="457200" indent="-457200">
              <a:spcBef>
                <a:spcPts val="600"/>
              </a:spcBef>
              <a:buFont typeface="+mj-lt"/>
              <a:buAutoNum type="arabicPeriod"/>
            </a:pPr>
            <a:r>
              <a:rPr lang="en-US" kern="100" spc="100" dirty="0">
                <a:effectLst/>
                <a:latin typeface="Montserrat" pitchFamily="2" charset="0"/>
                <a:ea typeface="Calibri" panose="020F0502020204030204" pitchFamily="34" charset="0"/>
                <a:cs typeface="Times New Roman" panose="02020603050405020304" pitchFamily="18" charset="0"/>
              </a:rPr>
              <a:t>Create a "</a:t>
            </a:r>
            <a:r>
              <a:rPr lang="en-US" kern="100" spc="100" dirty="0" err="1">
                <a:effectLst/>
                <a:latin typeface="Montserrat" pitchFamily="2" charset="0"/>
                <a:ea typeface="Calibri" panose="020F0502020204030204" pitchFamily="34" charset="0"/>
                <a:cs typeface="Times New Roman" panose="02020603050405020304" pitchFamily="18" charset="0"/>
              </a:rPr>
              <a:t>userLocation</a:t>
            </a:r>
            <a:r>
              <a:rPr lang="en-US" kern="100" spc="100" dirty="0">
                <a:effectLst/>
                <a:latin typeface="Montserrat" pitchFamily="2" charset="0"/>
                <a:ea typeface="Calibri" panose="020F0502020204030204" pitchFamily="34" charset="0"/>
                <a:cs typeface="Times New Roman" panose="02020603050405020304" pitchFamily="18" charset="0"/>
              </a:rPr>
              <a:t>()" function along with "</a:t>
            </a:r>
            <a:r>
              <a:rPr lang="en-US" kern="100" spc="100" dirty="0" err="1">
                <a:effectLst/>
                <a:latin typeface="Montserrat" pitchFamily="2" charset="0"/>
                <a:ea typeface="Calibri" panose="020F0502020204030204" pitchFamily="34" charset="0"/>
                <a:cs typeface="Times New Roman" panose="02020603050405020304" pitchFamily="18" charset="0"/>
              </a:rPr>
              <a:t>pathname.split</a:t>
            </a:r>
            <a:r>
              <a:rPr lang="en-US" kern="100" spc="100" dirty="0">
                <a:effectLst/>
                <a:latin typeface="Montserrat" pitchFamily="2" charset="0"/>
                <a:ea typeface="Calibri" panose="020F0502020204030204" pitchFamily="34" charset="0"/>
                <a:cs typeface="Times New Roman" panose="02020603050405020304" pitchFamily="18" charset="0"/>
              </a:rPr>
              <a:t>("/"[2])" to extract the </a:t>
            </a:r>
            <a:r>
              <a:rPr lang="en-US" kern="100" spc="100" dirty="0" err="1">
                <a:effectLst/>
                <a:latin typeface="Montserrat" pitchFamily="2" charset="0"/>
                <a:ea typeface="Calibri" panose="020F0502020204030204" pitchFamily="34" charset="0"/>
                <a:cs typeface="Times New Roman" panose="02020603050405020304" pitchFamily="18" charset="0"/>
              </a:rPr>
              <a:t>user_id</a:t>
            </a:r>
            <a:r>
              <a:rPr lang="en-US" kern="100" spc="100" dirty="0">
                <a:effectLst/>
                <a:latin typeface="Montserrat" pitchFamily="2" charset="0"/>
                <a:ea typeface="Calibri" panose="020F0502020204030204" pitchFamily="34" charset="0"/>
                <a:cs typeface="Times New Roman" panose="02020603050405020304" pitchFamily="18" charset="0"/>
              </a:rPr>
              <a:t> from the second "/" segment in the URL.</a:t>
            </a:r>
          </a:p>
          <a:p>
            <a:pPr marL="457200" indent="-457200">
              <a:spcBef>
                <a:spcPts val="600"/>
              </a:spcBef>
              <a:buFont typeface="+mj-lt"/>
              <a:buAutoNum type="arabicPeriod"/>
            </a:pPr>
            <a:r>
              <a:rPr lang="en-US" kern="100" spc="100" dirty="0">
                <a:effectLst/>
                <a:latin typeface="Montserrat" pitchFamily="2" charset="0"/>
                <a:ea typeface="Calibri" panose="020F0502020204030204" pitchFamily="34" charset="0"/>
                <a:cs typeface="Times New Roman" panose="02020603050405020304" pitchFamily="18" charset="0"/>
              </a:rPr>
              <a:t>Utilize the "</a:t>
            </a:r>
            <a:r>
              <a:rPr lang="en-US" kern="100" spc="100" dirty="0" err="1">
                <a:effectLst/>
                <a:latin typeface="Montserrat" pitchFamily="2" charset="0"/>
                <a:ea typeface="Calibri" panose="020F0502020204030204" pitchFamily="34" charset="0"/>
                <a:cs typeface="Times New Roman" panose="02020603050405020304" pitchFamily="18" charset="0"/>
              </a:rPr>
              <a:t>useEffect</a:t>
            </a:r>
            <a:r>
              <a:rPr lang="en-US" kern="100" spc="100" dirty="0">
                <a:effectLst/>
                <a:latin typeface="Montserrat" pitchFamily="2" charset="0"/>
                <a:ea typeface="Calibri" panose="020F0502020204030204" pitchFamily="34" charset="0"/>
                <a:cs typeface="Times New Roman" panose="02020603050405020304" pitchFamily="18" charset="0"/>
              </a:rPr>
              <a:t>()" async hook to allow time for execution and optimize data fetching from AXIOS, which </a:t>
            </a:r>
            <a:r>
              <a:rPr lang="en-US" kern="100" spc="100" dirty="0">
                <a:latin typeface="Montserrat" pitchFamily="2" charset="0"/>
                <a:ea typeface="Calibri" panose="020F0502020204030204" pitchFamily="34" charset="0"/>
                <a:cs typeface="Times New Roman" panose="02020603050405020304" pitchFamily="18" charset="0"/>
              </a:rPr>
              <a:t>also</a:t>
            </a:r>
            <a:r>
              <a:rPr lang="en-US" kern="100" spc="100" dirty="0">
                <a:effectLst/>
                <a:latin typeface="Montserrat" pitchFamily="2" charset="0"/>
                <a:ea typeface="Calibri" panose="020F0502020204030204" pitchFamily="34" charset="0"/>
                <a:cs typeface="Times New Roman" panose="02020603050405020304" pitchFamily="18" charset="0"/>
              </a:rPr>
              <a:t> improves the user experience.</a:t>
            </a:r>
          </a:p>
          <a:p>
            <a:pPr marL="457200" indent="-457200">
              <a:spcBef>
                <a:spcPts val="600"/>
              </a:spcBef>
              <a:buFont typeface="+mj-lt"/>
              <a:buAutoNum type="arabicPeriod"/>
            </a:pPr>
            <a:r>
              <a:rPr lang="en-US" kern="100" spc="100" dirty="0">
                <a:effectLst/>
                <a:latin typeface="Montserrat" pitchFamily="2" charset="0"/>
                <a:ea typeface="Calibri" panose="020F0502020204030204" pitchFamily="34" charset="0"/>
                <a:cs typeface="Times New Roman" panose="02020603050405020304" pitchFamily="18" charset="0"/>
              </a:rPr>
              <a:t>Create "</a:t>
            </a:r>
            <a:r>
              <a:rPr lang="en-US" kern="100" spc="100" dirty="0" err="1">
                <a:effectLst/>
                <a:latin typeface="Montserrat" pitchFamily="2" charset="0"/>
                <a:ea typeface="Calibri" panose="020F0502020204030204" pitchFamily="34" charset="0"/>
                <a:cs typeface="Times New Roman" panose="02020603050405020304" pitchFamily="18" charset="0"/>
              </a:rPr>
              <a:t>RPTaxPayment.jsx</a:t>
            </a:r>
            <a:r>
              <a:rPr lang="en-US" kern="100" spc="100" dirty="0">
                <a:effectLst/>
                <a:latin typeface="Montserrat" pitchFamily="2" charset="0"/>
                <a:ea typeface="Calibri" panose="020F0502020204030204" pitchFamily="34" charset="0"/>
                <a:cs typeface="Times New Roman" panose="02020603050405020304" pitchFamily="18" charset="0"/>
              </a:rPr>
              <a:t>," "</a:t>
            </a:r>
            <a:r>
              <a:rPr lang="en-US" kern="100" spc="100" dirty="0" err="1">
                <a:effectLst/>
                <a:latin typeface="Montserrat" pitchFamily="2" charset="0"/>
                <a:ea typeface="Calibri" panose="020F0502020204030204" pitchFamily="34" charset="0"/>
                <a:cs typeface="Times New Roman" panose="02020603050405020304" pitchFamily="18" charset="0"/>
              </a:rPr>
              <a:t>RPTaxClearance.jsx</a:t>
            </a:r>
            <a:r>
              <a:rPr lang="en-US" kern="100" spc="100" dirty="0">
                <a:effectLst/>
                <a:latin typeface="Montserrat" pitchFamily="2" charset="0"/>
                <a:ea typeface="Calibri" panose="020F0502020204030204" pitchFamily="34" charset="0"/>
                <a:cs typeface="Times New Roman" panose="02020603050405020304" pitchFamily="18" charset="0"/>
              </a:rPr>
              <a:t>," and "</a:t>
            </a:r>
            <a:r>
              <a:rPr lang="en-US" kern="100" spc="100" dirty="0" err="1">
                <a:effectLst/>
                <a:latin typeface="Montserrat" pitchFamily="2" charset="0"/>
                <a:ea typeface="Calibri" panose="020F0502020204030204" pitchFamily="34" charset="0"/>
                <a:cs typeface="Times New Roman" panose="02020603050405020304" pitchFamily="18" charset="0"/>
              </a:rPr>
              <a:t>PersonalInfo.jsx</a:t>
            </a:r>
            <a:r>
              <a:rPr lang="en-US" kern="100" spc="100" dirty="0">
                <a:effectLst/>
                <a:latin typeface="Montserrat" pitchFamily="2" charset="0"/>
                <a:ea typeface="Calibri" panose="020F0502020204030204" pitchFamily="34" charset="0"/>
                <a:cs typeface="Times New Roman" panose="02020603050405020304" pitchFamily="18" charset="0"/>
              </a:rPr>
              <a:t>" with sub-content sections for Personal Info, Contact Info, and Government Info.</a:t>
            </a:r>
          </a:p>
          <a:p>
            <a:pPr marL="457200" indent="-457200">
              <a:spcBef>
                <a:spcPts val="600"/>
              </a:spcBef>
              <a:buFont typeface="+mj-lt"/>
              <a:buAutoNum type="arabicPeriod"/>
            </a:pPr>
            <a:r>
              <a:rPr lang="en-US" kern="100" spc="100" dirty="0">
                <a:effectLst/>
                <a:latin typeface="Montserrat" pitchFamily="2" charset="0"/>
                <a:ea typeface="Calibri" panose="020F0502020204030204" pitchFamily="34" charset="0"/>
                <a:cs typeface="Times New Roman" panose="02020603050405020304" pitchFamily="18" charset="0"/>
              </a:rPr>
              <a:t>Create a "</a:t>
            </a:r>
            <a:r>
              <a:rPr lang="en-US" kern="100" spc="100" dirty="0" err="1">
                <a:effectLst/>
                <a:latin typeface="Montserrat" pitchFamily="2" charset="0"/>
                <a:ea typeface="Calibri" panose="020F0502020204030204" pitchFamily="34" charset="0"/>
                <a:cs typeface="Times New Roman" panose="02020603050405020304" pitchFamily="18" charset="0"/>
              </a:rPr>
              <a:t>fetchUserPersonal</a:t>
            </a:r>
            <a:r>
              <a:rPr lang="en-US" kern="100" spc="100" dirty="0">
                <a:effectLst/>
                <a:latin typeface="Montserrat" pitchFamily="2" charset="0"/>
                <a:ea typeface="Calibri" panose="020F0502020204030204" pitchFamily="34" charset="0"/>
                <a:cs typeface="Times New Roman" panose="02020603050405020304" pitchFamily="18" charset="0"/>
              </a:rPr>
              <a:t>()" function using </a:t>
            </a:r>
            <a:r>
              <a:rPr lang="en-US" kern="100" spc="100" dirty="0" err="1">
                <a:effectLst/>
                <a:latin typeface="Montserrat" pitchFamily="2" charset="0"/>
                <a:ea typeface="Calibri" panose="020F0502020204030204" pitchFamily="34" charset="0"/>
                <a:cs typeface="Times New Roman" panose="02020603050405020304" pitchFamily="18" charset="0"/>
              </a:rPr>
              <a:t>axios.get</a:t>
            </a:r>
            <a:r>
              <a:rPr lang="en-US" kern="100" spc="100" dirty="0">
                <a:effectLst/>
                <a:latin typeface="Montserrat" pitchFamily="2" charset="0"/>
                <a:ea typeface="Calibri" panose="020F0502020204030204" pitchFamily="34" charset="0"/>
                <a:cs typeface="Times New Roman" panose="02020603050405020304" pitchFamily="18" charset="0"/>
              </a:rPr>
              <a:t> to retrieve data from the database to the frontend based on the </a:t>
            </a:r>
            <a:r>
              <a:rPr lang="en-US" kern="100" spc="100" dirty="0" err="1">
                <a:effectLst/>
                <a:latin typeface="Montserrat" pitchFamily="2" charset="0"/>
                <a:ea typeface="Calibri" panose="020F0502020204030204" pitchFamily="34" charset="0"/>
                <a:cs typeface="Times New Roman" panose="02020603050405020304" pitchFamily="18" charset="0"/>
              </a:rPr>
              <a:t>user_id</a:t>
            </a:r>
            <a:r>
              <a:rPr lang="en-US" kern="100" spc="100" dirty="0">
                <a:effectLst/>
                <a:latin typeface="Montserrat" pitchFamily="2" charset="0"/>
                <a:ea typeface="Calibri" panose="020F0502020204030204" pitchFamily="34" charset="0"/>
                <a:cs typeface="Times New Roman" panose="02020603050405020304" pitchFamily="18" charset="0"/>
              </a:rPr>
              <a:t>.</a:t>
            </a:r>
          </a:p>
          <a:p>
            <a:pPr marL="457200" indent="-457200">
              <a:spcBef>
                <a:spcPts val="600"/>
              </a:spcBef>
              <a:buFont typeface="+mj-lt"/>
              <a:buAutoNum type="arabicPeriod"/>
            </a:pPr>
            <a:r>
              <a:rPr lang="en-US" kern="100" spc="100" dirty="0">
                <a:effectLst/>
                <a:latin typeface="Montserrat" pitchFamily="2" charset="0"/>
                <a:ea typeface="Calibri" panose="020F0502020204030204" pitchFamily="34" charset="0"/>
                <a:cs typeface="Times New Roman" panose="02020603050405020304" pitchFamily="18" charset="0"/>
              </a:rPr>
              <a:t>Implement a "</a:t>
            </a:r>
            <a:r>
              <a:rPr lang="en-US" kern="100" spc="100" dirty="0" err="1">
                <a:effectLst/>
                <a:latin typeface="Montserrat" pitchFamily="2" charset="0"/>
                <a:ea typeface="Calibri" panose="020F0502020204030204" pitchFamily="34" charset="0"/>
                <a:cs typeface="Times New Roman" panose="02020603050405020304" pitchFamily="18" charset="0"/>
              </a:rPr>
              <a:t>handleInputChange</a:t>
            </a:r>
            <a:r>
              <a:rPr lang="en-US" kern="100" spc="100" dirty="0">
                <a:effectLst/>
                <a:latin typeface="Montserrat" pitchFamily="2" charset="0"/>
                <a:ea typeface="Calibri" panose="020F0502020204030204" pitchFamily="34" charset="0"/>
                <a:cs typeface="Times New Roman" panose="02020603050405020304" pitchFamily="18" charset="0"/>
              </a:rPr>
              <a:t>()" function and "</a:t>
            </a:r>
            <a:r>
              <a:rPr lang="en-US" kern="100" spc="100" dirty="0" err="1">
                <a:effectLst/>
                <a:latin typeface="Montserrat" pitchFamily="2" charset="0"/>
                <a:ea typeface="Calibri" panose="020F0502020204030204" pitchFamily="34" charset="0"/>
                <a:cs typeface="Times New Roman" panose="02020603050405020304" pitchFamily="18" charset="0"/>
              </a:rPr>
              <a:t>setUserPersonal</a:t>
            </a:r>
            <a:r>
              <a:rPr lang="en-US" kern="100" spc="100" dirty="0">
                <a:effectLst/>
                <a:latin typeface="Montserrat" pitchFamily="2" charset="0"/>
                <a:ea typeface="Calibri" panose="020F0502020204030204" pitchFamily="34" charset="0"/>
                <a:cs typeface="Times New Roman" panose="02020603050405020304" pitchFamily="18" charset="0"/>
              </a:rPr>
              <a:t>((</a:t>
            </a:r>
            <a:r>
              <a:rPr lang="en-US" kern="100" spc="100" dirty="0" err="1">
                <a:effectLst/>
                <a:latin typeface="Montserrat" pitchFamily="2" charset="0"/>
                <a:ea typeface="Calibri" panose="020F0502020204030204" pitchFamily="34" charset="0"/>
                <a:cs typeface="Times New Roman" panose="02020603050405020304" pitchFamily="18" charset="0"/>
              </a:rPr>
              <a:t>prevData</a:t>
            </a:r>
            <a:r>
              <a:rPr lang="en-US" kern="100" spc="100" dirty="0">
                <a:effectLst/>
                <a:latin typeface="Montserrat" pitchFamily="2" charset="0"/>
                <a:ea typeface="Calibri" panose="020F0502020204030204" pitchFamily="34" charset="0"/>
                <a:cs typeface="Times New Roman" panose="02020603050405020304" pitchFamily="18" charset="0"/>
              </a:rPr>
              <a:t>))" function in order to make changes to the data within the pages.</a:t>
            </a:r>
          </a:p>
          <a:p>
            <a:pPr marL="457200" indent="-457200">
              <a:spcBef>
                <a:spcPts val="600"/>
              </a:spcBef>
              <a:buFont typeface="+mj-lt"/>
              <a:buAutoNum type="arabicPeriod"/>
            </a:pPr>
            <a:r>
              <a:rPr lang="en-US" kern="100" spc="100" dirty="0">
                <a:effectLst/>
                <a:latin typeface="Montserrat" pitchFamily="2" charset="0"/>
                <a:ea typeface="Calibri" panose="020F0502020204030204" pitchFamily="34" charset="0"/>
                <a:cs typeface="Times New Roman" panose="02020603050405020304" pitchFamily="18" charset="0"/>
              </a:rPr>
              <a:t>Create the "</a:t>
            </a:r>
            <a:r>
              <a:rPr lang="en-US" kern="100" spc="100" dirty="0" err="1">
                <a:effectLst/>
                <a:latin typeface="Montserrat" pitchFamily="2" charset="0"/>
                <a:ea typeface="Calibri" panose="020F0502020204030204" pitchFamily="34" charset="0"/>
                <a:cs typeface="Times New Roman" panose="02020603050405020304" pitchFamily="18" charset="0"/>
              </a:rPr>
              <a:t>handleSubmit</a:t>
            </a:r>
            <a:r>
              <a:rPr lang="en-US" kern="100" spc="100" dirty="0">
                <a:effectLst/>
                <a:latin typeface="Montserrat" pitchFamily="2" charset="0"/>
                <a:ea typeface="Calibri" panose="020F0502020204030204" pitchFamily="34" charset="0"/>
                <a:cs typeface="Times New Roman" panose="02020603050405020304" pitchFamily="18" charset="0"/>
              </a:rPr>
              <a:t>()" function. This function </a:t>
            </a:r>
            <a:r>
              <a:rPr lang="en-US" kern="100" spc="100" dirty="0">
                <a:latin typeface="Montserrat" pitchFamily="2" charset="0"/>
                <a:ea typeface="Calibri" panose="020F0502020204030204" pitchFamily="34" charset="0"/>
                <a:cs typeface="Times New Roman" panose="02020603050405020304" pitchFamily="18" charset="0"/>
              </a:rPr>
              <a:t>acts as</a:t>
            </a:r>
            <a:r>
              <a:rPr lang="en-US" kern="100" spc="100" dirty="0">
                <a:effectLst/>
                <a:latin typeface="Montserrat" pitchFamily="2" charset="0"/>
                <a:ea typeface="Calibri" panose="020F0502020204030204" pitchFamily="34" charset="0"/>
                <a:cs typeface="Times New Roman" panose="02020603050405020304" pitchFamily="18" charset="0"/>
              </a:rPr>
              <a:t> the submission of changes to the database when all the necessary text modifications are completed.</a:t>
            </a:r>
          </a:p>
          <a:p>
            <a:pPr marL="457200" indent="-457200">
              <a:spcBef>
                <a:spcPts val="600"/>
              </a:spcBef>
              <a:buFont typeface="+mj-lt"/>
              <a:buAutoNum type="arabicPeriod"/>
            </a:pPr>
            <a:r>
              <a:rPr lang="en-US" kern="100" spc="100" dirty="0">
                <a:effectLst/>
                <a:latin typeface="Montserrat" pitchFamily="2" charset="0"/>
                <a:ea typeface="Calibri" panose="020F0502020204030204" pitchFamily="34" charset="0"/>
                <a:cs typeface="Times New Roman" panose="02020603050405020304" pitchFamily="18" charset="0"/>
              </a:rPr>
              <a:t>Develop "</a:t>
            </a:r>
            <a:r>
              <a:rPr lang="en-US" kern="100" spc="100" dirty="0" err="1">
                <a:effectLst/>
                <a:latin typeface="Montserrat" pitchFamily="2" charset="0"/>
                <a:ea typeface="Calibri" panose="020F0502020204030204" pitchFamily="34" charset="0"/>
                <a:cs typeface="Times New Roman" panose="02020603050405020304" pitchFamily="18" charset="0"/>
              </a:rPr>
              <a:t>isModalOpen</a:t>
            </a:r>
            <a:r>
              <a:rPr lang="en-US" kern="100" spc="100" dirty="0">
                <a:effectLst/>
                <a:latin typeface="Montserrat" pitchFamily="2" charset="0"/>
                <a:ea typeface="Calibri" panose="020F0502020204030204" pitchFamily="34" charset="0"/>
                <a:cs typeface="Times New Roman" panose="02020603050405020304" pitchFamily="18" charset="0"/>
              </a:rPr>
              <a:t>()" and "</a:t>
            </a:r>
            <a:r>
              <a:rPr lang="en-US" kern="100" spc="100" dirty="0" err="1">
                <a:effectLst/>
                <a:latin typeface="Montserrat" pitchFamily="2" charset="0"/>
                <a:ea typeface="Calibri" panose="020F0502020204030204" pitchFamily="34" charset="0"/>
                <a:cs typeface="Times New Roman" panose="02020603050405020304" pitchFamily="18" charset="0"/>
              </a:rPr>
              <a:t>handleCloseModal</a:t>
            </a:r>
            <a:r>
              <a:rPr lang="en-US" kern="100" spc="100" dirty="0">
                <a:effectLst/>
                <a:latin typeface="Montserrat" pitchFamily="2" charset="0"/>
                <a:ea typeface="Calibri" panose="020F0502020204030204" pitchFamily="34" charset="0"/>
                <a:cs typeface="Times New Roman" panose="02020603050405020304" pitchFamily="18" charset="0"/>
              </a:rPr>
              <a:t>()" functions to prompt the users for confirmation when they want to make changes or request modifications to the text.</a:t>
            </a:r>
            <a:endParaRPr lang="en-PH" kern="100" spc="100" dirty="0">
              <a:effectLst/>
              <a:latin typeface="Montserrat"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0909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3399576478"/>
              </p:ext>
            </p:extLst>
          </p:nvPr>
        </p:nvGraphicFramePr>
        <p:xfrm>
          <a:off x="1028700" y="3514694"/>
          <a:ext cx="16152000" cy="5218944"/>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3991102200"/>
                    </a:ext>
                  </a:extLst>
                </a:gridCol>
                <a:gridCol w="6723450">
                  <a:extLst>
                    <a:ext uri="{9D8B030D-6E8A-4147-A177-3AD203B41FA5}">
                      <a16:colId xmlns:a16="http://schemas.microsoft.com/office/drawing/2014/main" val="4276650057"/>
                    </a:ext>
                  </a:extLst>
                </a:gridCol>
                <a:gridCol w="672345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dirty="0">
                          <a:latin typeface="Montserrat" pitchFamily="2" charset="0"/>
                        </a:rPr>
                        <a:t>PROCEDURES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dirty="0">
                          <a:latin typeface="Montserrat" pitchFamily="2" charset="0"/>
                        </a:rPr>
                        <a:t>EXPECTED OUTPUT</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spcBef>
                          <a:spcPts val="600"/>
                        </a:spcBef>
                        <a:spcAft>
                          <a:spcPts val="600"/>
                        </a:spcAft>
                      </a:pPr>
                      <a:r>
                        <a:rPr lang="en-PH" sz="2000" spc="100" baseline="0" dirty="0">
                          <a:solidFill>
                            <a:schemeClr val="tx1">
                              <a:alpha val="88000"/>
                            </a:schemeClr>
                          </a:solidFill>
                          <a:latin typeface="Montserrat" pitchFamily="2" charset="0"/>
                        </a:rPr>
                        <a:t>a. </a:t>
                      </a:r>
                      <a:r>
                        <a:rPr lang="en-US" sz="2000" kern="1200" spc="100" baseline="0" dirty="0">
                          <a:solidFill>
                            <a:schemeClr val="tx1">
                              <a:alpha val="88000"/>
                            </a:schemeClr>
                          </a:solidFill>
                          <a:effectLst/>
                          <a:latin typeface="Montserrat" pitchFamily="2" charset="0"/>
                          <a:ea typeface="+mn-ea"/>
                          <a:cs typeface="+mn-cs"/>
                        </a:rPr>
                        <a:t>Real Property Tax Payments and issuance of Tax Clearances</a:t>
                      </a:r>
                      <a:endParaRPr lang="en-PH" sz="2000" spc="100" baseline="0" dirty="0">
                        <a:solidFill>
                          <a:schemeClr val="tx1">
                            <a:alpha val="88000"/>
                          </a:schemeClr>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latin typeface="Montserrat" pitchFamily="2" charset="0"/>
                        </a:rPr>
                        <a:t>Within the home page, users can read and scroll through the page.</a:t>
                      </a:r>
                    </a:p>
                    <a:p>
                      <a:pPr marL="457200" indent="-457200">
                        <a:lnSpc>
                          <a:spcPct val="100000"/>
                        </a:lnSpc>
                        <a:spcBef>
                          <a:spcPts val="600"/>
                        </a:spcBef>
                        <a:spcAft>
                          <a:spcPts val="600"/>
                        </a:spcAft>
                        <a:buFont typeface="+mj-lt"/>
                        <a:buAutoNum type="arabicPeriod"/>
                      </a:pPr>
                      <a:r>
                        <a:rPr lang="en-US" sz="2000" spc="100" baseline="0" dirty="0">
                          <a:latin typeface="Montserrat" pitchFamily="2" charset="0"/>
                        </a:rPr>
                        <a:t>Users can locate the RP Tax Processes in the side navigation. </a:t>
                      </a:r>
                    </a:p>
                    <a:p>
                      <a:pPr marL="457200" indent="-457200">
                        <a:lnSpc>
                          <a:spcPct val="100000"/>
                        </a:lnSpc>
                        <a:spcBef>
                          <a:spcPts val="600"/>
                        </a:spcBef>
                        <a:spcAft>
                          <a:spcPts val="600"/>
                        </a:spcAft>
                        <a:buFont typeface="+mj-lt"/>
                        <a:buAutoNum type="arabicPeriod"/>
                      </a:pPr>
                      <a:r>
                        <a:rPr lang="en-US" sz="2000" spc="100" baseline="0" dirty="0">
                          <a:latin typeface="Montserrat" pitchFamily="2" charset="0"/>
                        </a:rPr>
                        <a:t>Users can initiate a tax payment by entering property and payment details.</a:t>
                      </a:r>
                    </a:p>
                    <a:p>
                      <a:pPr marL="457200" indent="-457200">
                        <a:lnSpc>
                          <a:spcPct val="100000"/>
                        </a:lnSpc>
                        <a:spcBef>
                          <a:spcPts val="600"/>
                        </a:spcBef>
                        <a:spcAft>
                          <a:spcPts val="600"/>
                        </a:spcAft>
                        <a:buFont typeface="+mj-lt"/>
                        <a:buAutoNum type="arabicPeriod"/>
                      </a:pPr>
                      <a:r>
                        <a:rPr lang="en-US" sz="2000" spc="100" baseline="0" dirty="0">
                          <a:latin typeface="Montserrat" pitchFamily="2" charset="0"/>
                        </a:rPr>
                        <a:t>Users can request Tax Clearance if needed, providing any necessary information.</a:t>
                      </a:r>
                    </a:p>
                    <a:p>
                      <a:pPr marL="0" indent="0">
                        <a:lnSpc>
                          <a:spcPct val="100000"/>
                        </a:lnSpc>
                        <a:spcBef>
                          <a:spcPts val="600"/>
                        </a:spcBef>
                        <a:spcAft>
                          <a:spcPts val="600"/>
                        </a:spcAft>
                        <a:buFont typeface="+mj-lt"/>
                        <a:buNone/>
                      </a:pPr>
                      <a:endParaRPr lang="en-US" sz="2000" spc="100" baseline="0" dirty="0">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latin typeface="Montserrat" pitchFamily="2" charset="0"/>
                        </a:rPr>
                        <a:t>Users should be able to access and navigate the home page.</a:t>
                      </a:r>
                    </a:p>
                    <a:p>
                      <a:pPr marL="457200" indent="-457200">
                        <a:lnSpc>
                          <a:spcPct val="100000"/>
                        </a:lnSpc>
                        <a:spcBef>
                          <a:spcPts val="600"/>
                        </a:spcBef>
                        <a:spcAft>
                          <a:spcPts val="600"/>
                        </a:spcAft>
                        <a:buFont typeface="+mj-lt"/>
                        <a:buAutoNum type="arabicPeriod"/>
                      </a:pPr>
                      <a:r>
                        <a:rPr lang="en-US" sz="2000" spc="100" baseline="0" dirty="0">
                          <a:latin typeface="Montserrat" pitchFamily="2" charset="0"/>
                        </a:rPr>
                        <a:t>The system validates the input and processes the payment transaction.</a:t>
                      </a:r>
                    </a:p>
                    <a:p>
                      <a:pPr marL="457200" indent="-457200">
                        <a:lnSpc>
                          <a:spcPct val="100000"/>
                        </a:lnSpc>
                        <a:spcBef>
                          <a:spcPts val="600"/>
                        </a:spcBef>
                        <a:spcAft>
                          <a:spcPts val="600"/>
                        </a:spcAft>
                        <a:buFont typeface="+mj-lt"/>
                        <a:buAutoNum type="arabicPeriod"/>
                      </a:pPr>
                      <a:r>
                        <a:rPr lang="en-US" sz="2000" spc="100" baseline="0" dirty="0">
                          <a:latin typeface="Montserrat" pitchFamily="2" charset="0"/>
                        </a:rPr>
                        <a:t>Users provide any necessary information for the Tax Clearance request, such as personal details or property-specific data.</a:t>
                      </a:r>
                    </a:p>
                    <a:p>
                      <a:pPr marL="457200" indent="-457200">
                        <a:lnSpc>
                          <a:spcPct val="100000"/>
                        </a:lnSpc>
                        <a:spcBef>
                          <a:spcPts val="600"/>
                        </a:spcBef>
                        <a:spcAft>
                          <a:spcPts val="600"/>
                        </a:spcAft>
                        <a:buFont typeface="+mj-lt"/>
                        <a:buAutoNum type="arabicPeriod"/>
                      </a:pPr>
                      <a:r>
                        <a:rPr lang="en-US" sz="2000" spc="100" baseline="0" dirty="0">
                          <a:latin typeface="Montserrat" pitchFamily="2" charset="0"/>
                        </a:rPr>
                        <a:t>The system generates and issues the Tax Clearance to the user, providing a document that certifies their compliance with property tax payments.</a:t>
                      </a:r>
                      <a:endParaRPr lang="en-PH" sz="2000" spc="100" baseline="0" dirty="0">
                        <a:latin typeface="Montserrat" pitchFamily="2" charset="0"/>
                      </a:endParaRPr>
                    </a:p>
                    <a:p>
                      <a:pPr marL="0" indent="0">
                        <a:lnSpc>
                          <a:spcPct val="100000"/>
                        </a:lnSpc>
                        <a:spcBef>
                          <a:spcPts val="600"/>
                        </a:spcBef>
                        <a:spcAft>
                          <a:spcPts val="600"/>
                        </a:spcAft>
                        <a:buFont typeface="+mj-lt"/>
                        <a:buNone/>
                      </a:pPr>
                      <a:endParaRPr lang="en-US" sz="2000" spc="100" baseline="0" dirty="0">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3299565" flipH="1">
            <a:off x="15428902" y="5159476"/>
            <a:ext cx="7537125" cy="7733990"/>
          </a:xfrm>
          <a:custGeom>
            <a:avLst/>
            <a:gdLst/>
            <a:ahLst/>
            <a:cxnLst/>
            <a:rect l="l" t="t" r="r" b="b"/>
            <a:pathLst>
              <a:path w="7537125" h="7733990">
                <a:moveTo>
                  <a:pt x="7537125" y="0"/>
                </a:moveTo>
                <a:lnTo>
                  <a:pt x="0" y="0"/>
                </a:lnTo>
                <a:lnTo>
                  <a:pt x="0" y="7733990"/>
                </a:lnTo>
                <a:lnTo>
                  <a:pt x="7537125" y="7733990"/>
                </a:lnTo>
                <a:lnTo>
                  <a:pt x="75371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5842466" y="4659490"/>
            <a:ext cx="164296" cy="234709"/>
          </a:xfrm>
          <a:custGeom>
            <a:avLst/>
            <a:gdLst/>
            <a:ahLst/>
            <a:cxnLst/>
            <a:rect l="l" t="t" r="r" b="b"/>
            <a:pathLst>
              <a:path w="164296" h="234709">
                <a:moveTo>
                  <a:pt x="0" y="0"/>
                </a:moveTo>
                <a:lnTo>
                  <a:pt x="164296" y="0"/>
                </a:lnTo>
                <a:lnTo>
                  <a:pt x="164296" y="234709"/>
                </a:lnTo>
                <a:lnTo>
                  <a:pt x="0" y="234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5842466" y="5443869"/>
            <a:ext cx="238777" cy="183641"/>
          </a:xfrm>
          <a:custGeom>
            <a:avLst/>
            <a:gdLst/>
            <a:ahLst/>
            <a:cxnLst/>
            <a:rect l="l" t="t" r="r" b="b"/>
            <a:pathLst>
              <a:path w="238777" h="183641">
                <a:moveTo>
                  <a:pt x="0" y="0"/>
                </a:moveTo>
                <a:lnTo>
                  <a:pt x="238777" y="0"/>
                </a:lnTo>
                <a:lnTo>
                  <a:pt x="238777" y="183641"/>
                </a:lnTo>
                <a:lnTo>
                  <a:pt x="0" y="183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Freeform 5"/>
          <p:cNvSpPr/>
          <p:nvPr/>
        </p:nvSpPr>
        <p:spPr>
          <a:xfrm>
            <a:off x="5842466" y="5055462"/>
            <a:ext cx="226905" cy="226905"/>
          </a:xfrm>
          <a:custGeom>
            <a:avLst/>
            <a:gdLst/>
            <a:ahLst/>
            <a:cxnLst/>
            <a:rect l="l" t="t" r="r" b="b"/>
            <a:pathLst>
              <a:path w="226905" h="226905">
                <a:moveTo>
                  <a:pt x="0" y="0"/>
                </a:moveTo>
                <a:lnTo>
                  <a:pt x="226905" y="0"/>
                </a:lnTo>
                <a:lnTo>
                  <a:pt x="226905" y="226904"/>
                </a:lnTo>
                <a:lnTo>
                  <a:pt x="0" y="22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grpSp>
        <p:nvGrpSpPr>
          <p:cNvPr id="6" name="Group 6"/>
          <p:cNvGrpSpPr/>
          <p:nvPr/>
        </p:nvGrpSpPr>
        <p:grpSpPr>
          <a:xfrm>
            <a:off x="1028700" y="1007324"/>
            <a:ext cx="13784429" cy="1457195"/>
            <a:chOff x="0" y="0"/>
            <a:chExt cx="18379239" cy="1942927"/>
          </a:xfrm>
        </p:grpSpPr>
        <p:sp>
          <p:nvSpPr>
            <p:cNvPr id="7" name="Freeform 7"/>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10"/>
              <a:stretch>
                <a:fillRect l="-2105"/>
              </a:stretch>
            </a:blipFill>
          </p:spPr>
          <p:txBody>
            <a:bodyPr/>
            <a:lstStyle/>
            <a:p>
              <a:endParaRPr lang="en-PH"/>
            </a:p>
          </p:txBody>
        </p:sp>
        <p:sp>
          <p:nvSpPr>
            <p:cNvPr id="8" name="TextBox 8"/>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9" name="AutoShape 9"/>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grpSp>
        <p:nvGrpSpPr>
          <p:cNvPr id="10" name="Group 10"/>
          <p:cNvGrpSpPr>
            <a:grpSpLocks noChangeAspect="1"/>
          </p:cNvGrpSpPr>
          <p:nvPr/>
        </p:nvGrpSpPr>
        <p:grpSpPr>
          <a:xfrm>
            <a:off x="2133600" y="4021174"/>
            <a:ext cx="3103539" cy="3103526"/>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a:ln w="38100">
              <a:noFill/>
            </a:ln>
          </p:spPr>
          <p:txBody>
            <a:bodyPr/>
            <a:lstStyle/>
            <a:p>
              <a:endParaRPr lang="en-PH"/>
            </a:p>
          </p:txBody>
        </p:sp>
      </p:grpSp>
      <p:sp>
        <p:nvSpPr>
          <p:cNvPr id="12" name="TextBox 12"/>
          <p:cNvSpPr txBox="1"/>
          <p:nvPr/>
        </p:nvSpPr>
        <p:spPr>
          <a:xfrm>
            <a:off x="6251513" y="4622631"/>
            <a:ext cx="977970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Blk F Lot 6 Progressive 4 Village Molino ll, Bacoor City, Cavite</a:t>
            </a:r>
          </a:p>
        </p:txBody>
      </p:sp>
      <p:sp>
        <p:nvSpPr>
          <p:cNvPr id="13" name="TextBox 13"/>
          <p:cNvSpPr txBox="1"/>
          <p:nvPr/>
        </p:nvSpPr>
        <p:spPr>
          <a:xfrm>
            <a:off x="6251513" y="4992107"/>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0938 167 6352</a:t>
            </a:r>
          </a:p>
        </p:txBody>
      </p:sp>
      <p:sp>
        <p:nvSpPr>
          <p:cNvPr id="14" name="TextBox 14"/>
          <p:cNvSpPr txBox="1"/>
          <p:nvPr/>
        </p:nvSpPr>
        <p:spPr>
          <a:xfrm>
            <a:off x="6251513" y="5362809"/>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milesjohn.luna@tup.edu.ph</a:t>
            </a:r>
          </a:p>
        </p:txBody>
      </p:sp>
      <p:sp>
        <p:nvSpPr>
          <p:cNvPr id="15" name="TextBox 15"/>
          <p:cNvSpPr txBox="1"/>
          <p:nvPr/>
        </p:nvSpPr>
        <p:spPr>
          <a:xfrm>
            <a:off x="1028700" y="2726158"/>
            <a:ext cx="13430562" cy="930082"/>
          </a:xfrm>
          <a:prstGeom prst="rect">
            <a:avLst/>
          </a:prstGeom>
        </p:spPr>
        <p:txBody>
          <a:bodyPr lIns="0" tIns="0" rIns="0" bIns="0" rtlCol="0" anchor="t">
            <a:spAutoFit/>
          </a:bodyPr>
          <a:lstStyle/>
          <a:p>
            <a:pPr>
              <a:lnSpc>
                <a:spcPts val="7103"/>
              </a:lnSpc>
            </a:pPr>
            <a:r>
              <a:rPr lang="en-US" sz="5147" spc="272">
                <a:solidFill>
                  <a:srgbClr val="C4203A"/>
                </a:solidFill>
                <a:latin typeface="Horizon"/>
              </a:rPr>
              <a:t>RESEARCHER’S PROFILE</a:t>
            </a:r>
          </a:p>
        </p:txBody>
      </p:sp>
      <p:sp>
        <p:nvSpPr>
          <p:cNvPr id="16" name="TextBox 16"/>
          <p:cNvSpPr txBox="1"/>
          <p:nvPr/>
        </p:nvSpPr>
        <p:spPr>
          <a:xfrm>
            <a:off x="5842466" y="4018191"/>
            <a:ext cx="8970663" cy="502920"/>
          </a:xfrm>
          <a:prstGeom prst="rect">
            <a:avLst/>
          </a:prstGeom>
        </p:spPr>
        <p:txBody>
          <a:bodyPr lIns="0" tIns="0" rIns="0" bIns="0" rtlCol="0" anchor="t">
            <a:spAutoFit/>
          </a:bodyPr>
          <a:lstStyle/>
          <a:p>
            <a:pPr marL="0" lvl="0" indent="0" algn="just">
              <a:lnSpc>
                <a:spcPts val="4139"/>
              </a:lnSpc>
              <a:spcBef>
                <a:spcPct val="0"/>
              </a:spcBef>
            </a:pPr>
            <a:r>
              <a:rPr lang="en-US" sz="2999" spc="59">
                <a:solidFill>
                  <a:srgbClr val="C4203A"/>
                </a:solidFill>
                <a:latin typeface="Montserrat Bold"/>
              </a:rPr>
              <a:t>Miles John S. Luna</a:t>
            </a:r>
          </a:p>
        </p:txBody>
      </p:sp>
      <p:sp>
        <p:nvSpPr>
          <p:cNvPr id="17" name="TextBox 17"/>
          <p:cNvSpPr txBox="1"/>
          <p:nvPr/>
        </p:nvSpPr>
        <p:spPr>
          <a:xfrm>
            <a:off x="5842466" y="6507345"/>
            <a:ext cx="9082108" cy="966216"/>
          </a:xfrm>
          <a:prstGeom prst="rect">
            <a:avLst/>
          </a:prstGeom>
        </p:spPr>
        <p:txBody>
          <a:bodyPr lIns="0" tIns="0" rIns="0" bIns="0" rtlCol="0" anchor="t">
            <a:spAutoFit/>
          </a:bodyPr>
          <a:lstStyle/>
          <a:p>
            <a:pPr marL="410209" lvl="1" indent="-205105">
              <a:lnSpc>
                <a:spcPts val="2621"/>
              </a:lnSpc>
              <a:buFont typeface="Arial"/>
              <a:buChar char="•"/>
            </a:pPr>
            <a:r>
              <a:rPr lang="en-US" sz="1899" spc="186">
                <a:solidFill>
                  <a:srgbClr val="000000"/>
                </a:solidFill>
                <a:latin typeface="Montserrat"/>
              </a:rPr>
              <a:t>Knowledgeable in React JS, MySql, HTML, CSS, Bootstrap, Php, C++, C</a:t>
            </a:r>
          </a:p>
          <a:p>
            <a:pPr marL="410209" lvl="1" indent="-205105">
              <a:lnSpc>
                <a:spcPts val="2621"/>
              </a:lnSpc>
              <a:buFont typeface="Arial"/>
              <a:buChar char="•"/>
            </a:pPr>
            <a:r>
              <a:rPr lang="en-US" sz="1899" spc="186">
                <a:solidFill>
                  <a:srgbClr val="000000"/>
                </a:solidFill>
                <a:latin typeface="Montserrat"/>
              </a:rPr>
              <a:t>Skilled in using Microsoft Office Applications</a:t>
            </a:r>
          </a:p>
        </p:txBody>
      </p:sp>
      <p:sp>
        <p:nvSpPr>
          <p:cNvPr id="18" name="TextBox 18"/>
          <p:cNvSpPr txBox="1"/>
          <p:nvPr/>
        </p:nvSpPr>
        <p:spPr>
          <a:xfrm>
            <a:off x="5842466" y="6141204"/>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Skills</a:t>
            </a:r>
          </a:p>
        </p:txBody>
      </p:sp>
      <p:sp>
        <p:nvSpPr>
          <p:cNvPr id="19" name="TextBox 19"/>
          <p:cNvSpPr txBox="1"/>
          <p:nvPr/>
        </p:nvSpPr>
        <p:spPr>
          <a:xfrm>
            <a:off x="5842466" y="7783503"/>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Projects Done</a:t>
            </a:r>
          </a:p>
        </p:txBody>
      </p:sp>
      <p:sp>
        <p:nvSpPr>
          <p:cNvPr id="20" name="TextBox 20"/>
          <p:cNvSpPr txBox="1"/>
          <p:nvPr/>
        </p:nvSpPr>
        <p:spPr>
          <a:xfrm>
            <a:off x="5842466" y="8136115"/>
            <a:ext cx="8616796"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Bold"/>
              </a:rPr>
              <a:t>Online Document Request System</a:t>
            </a:r>
          </a:p>
          <a:p>
            <a:pPr algn="just">
              <a:lnSpc>
                <a:spcPts val="2621"/>
              </a:lnSpc>
            </a:pPr>
            <a:r>
              <a:rPr lang="en-US" sz="1899" spc="186">
                <a:solidFill>
                  <a:srgbClr val="000000"/>
                </a:solidFill>
                <a:latin typeface="Montserrat"/>
              </a:rPr>
              <a:t>        Lead Document Manager</a:t>
            </a:r>
          </a:p>
          <a:p>
            <a:pPr algn="just">
              <a:lnSpc>
                <a:spcPts val="2621"/>
              </a:lnSpc>
            </a:pPr>
            <a:r>
              <a:rPr lang="en-US" sz="1899" spc="186">
                <a:solidFill>
                  <a:srgbClr val="000000"/>
                </a:solidFill>
                <a:latin typeface="Montserrat"/>
              </a:rPr>
              <a:t>        April 2023 - Jul 2023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430951684"/>
              </p:ext>
            </p:extLst>
          </p:nvPr>
        </p:nvGraphicFramePr>
        <p:xfrm>
          <a:off x="1028700" y="3514694"/>
          <a:ext cx="16153200" cy="47617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dirty="0">
                          <a:latin typeface="Montserrat" pitchFamily="2" charset="0"/>
                        </a:rPr>
                        <a:t>EXPECTED OUTPUT</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PH" sz="2000" spc="100" baseline="0" dirty="0">
                          <a:solidFill>
                            <a:schemeClr val="tx1"/>
                          </a:solidFill>
                          <a:latin typeface="Montserrat" pitchFamily="2" charset="0"/>
                        </a:rPr>
                        <a:t>b. Business Permits</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Within the sidebar navigation, the user has the option to select the business permit section.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will be directed to the business permit page.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will be required to fill up the registration and renewal of business permit.</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When the user selects this option, they will be directed to the business permit page.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On the business permit page, users are prompted to complete the registration or renewal process for their business permit.</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will be required to fill out the necessary information and documentation to facilitate the registration or renewal of their business permit.</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1471896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3878299351"/>
              </p:ext>
            </p:extLst>
          </p:nvPr>
        </p:nvGraphicFramePr>
        <p:xfrm>
          <a:off x="1028700" y="3514694"/>
          <a:ext cx="16153200" cy="47617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a:latin typeface="Montserrat" pitchFamily="2" charset="0"/>
                        </a:rPr>
                        <a:t>MODULES</a:t>
                      </a:r>
                      <a:endParaRPr lang="en-PH" sz="2400" dirty="0">
                        <a:latin typeface="Montserrat" pitchFamily="2"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US" sz="2000" spc="100" baseline="0" dirty="0">
                          <a:solidFill>
                            <a:schemeClr val="tx1"/>
                          </a:solidFill>
                          <a:latin typeface="Montserrat" pitchFamily="2" charset="0"/>
                        </a:rPr>
                        <a:t>c. Community Tax Certificate (CTC) or Cedula</a:t>
                      </a:r>
                      <a:endParaRPr lang="en-PH" sz="20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Within the sidebar navigation, the user has the option to select either "CTC" or "Cedula."</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can initiate a formal request for a Community Tax Certificate (CTC) or Cedula.</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They need to provide necessary details and confirm the formal request.</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When the user selects the CTC or Cedula, they are directed to the respective request page.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successfully initiate a formal request for a Community Tax Certificate (CTC) or Cedula by selecting their choice from the sidebar navigation.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 Users are prompted to provide the necessary details and information required for the formal request.</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353720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3277947766"/>
              </p:ext>
            </p:extLst>
          </p:nvPr>
        </p:nvGraphicFramePr>
        <p:xfrm>
          <a:off x="1028700" y="3514694"/>
          <a:ext cx="16153200" cy="50665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a:latin typeface="Montserrat" pitchFamily="2" charset="0"/>
                        </a:rPr>
                        <a:t>MODULES</a:t>
                      </a:r>
                      <a:endParaRPr lang="en-PH" sz="2400" dirty="0">
                        <a:latin typeface="Montserrat" pitchFamily="2"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PH" sz="2000" spc="100" baseline="0" dirty="0">
                          <a:solidFill>
                            <a:schemeClr val="tx1"/>
                          </a:solidFill>
                          <a:latin typeface="Montserrat" pitchFamily="2" charset="0"/>
                        </a:rPr>
                        <a:t>d. Birth Certificates</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have the option to begin a request for obtaining certified copies of Birth Certificates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They are required to input essential information, including their name and date of birth, in their quest for the certificate.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After the request is processed and approved, the system generates the requested certified copy of the Birth Certificate.</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successfully commence a request to obtain certified copies of Birth Certificates through the system.</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They are prompted to input crucial details, including their name and date of birth, as part of the request process.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can access and download the document through the system or receive it via the specified delivery method.</a:t>
                      </a: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2268640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3175297595"/>
              </p:ext>
            </p:extLst>
          </p:nvPr>
        </p:nvGraphicFramePr>
        <p:xfrm>
          <a:off x="1028700" y="3514694"/>
          <a:ext cx="16153200" cy="47617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a:latin typeface="Montserrat" pitchFamily="2" charset="0"/>
                        </a:rPr>
                        <a:t>MODULES</a:t>
                      </a:r>
                      <a:endParaRPr lang="en-PH" sz="2400" dirty="0">
                        <a:latin typeface="Montserrat" pitchFamily="2"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PH" sz="2000" spc="100" baseline="0" dirty="0">
                          <a:solidFill>
                            <a:schemeClr val="tx1"/>
                          </a:solidFill>
                          <a:latin typeface="Montserrat" pitchFamily="2" charset="0"/>
                        </a:rPr>
                        <a:t>e. Death Certificates</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have the capability to commence the process of applying for a Death Certificate on behalf of a deceased individual.</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They must provide the necessary details, such as the deceased person's name and date of death, as part of the application.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After the application is submitted, the system processes the request and verifies the provided information.</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effectively commence the process of applying for a Death Certificate on behalf of a deceased individual using the system.</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They are required to supply vital information, which includes the name of the deceased individual and the date of their passing, as an integral part of the application.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After the user submits the application, the system effectively processes the request.</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193813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1295476085"/>
              </p:ext>
            </p:extLst>
          </p:nvPr>
        </p:nvGraphicFramePr>
        <p:xfrm>
          <a:off x="1028700" y="3514694"/>
          <a:ext cx="16153200" cy="50665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PH" sz="2000" spc="100" baseline="0" dirty="0">
                          <a:solidFill>
                            <a:schemeClr val="tx1"/>
                          </a:solidFill>
                          <a:latin typeface="Montserrat" pitchFamily="2" charset="0"/>
                        </a:rPr>
                        <a:t>f. Marriage Certificates</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Married individuals must create user accounts by registering with their personal information.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who are currently logged in can start the process of applying for a Marriage Certificate using the system.</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After the application is submitted, the system processes the request and verifies the provided information.</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Married individuals successfully create user accounts by registering with their personal information, ensuring that they have a valid and secure account within the system.</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Logged-in users successfully commence the process of applying for a Marriage Certificate.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System verifies the provided information for accuracy and completeness to ensure the issuance of the Marriage Certificate.</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1092881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835821106"/>
              </p:ext>
            </p:extLst>
          </p:nvPr>
        </p:nvGraphicFramePr>
        <p:xfrm>
          <a:off x="1028700" y="3514694"/>
          <a:ext cx="16153200" cy="6474557"/>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6800">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dirty="0">
                          <a:latin typeface="Montserrat" pitchFamily="2" charset="0"/>
                        </a:rPr>
                        <a:t>PROCEDURES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5797757">
                <a:tc>
                  <a:txBody>
                    <a:bodyPr/>
                    <a:lstStyle/>
                    <a:p>
                      <a:pPr algn="l">
                        <a:lnSpc>
                          <a:spcPct val="100000"/>
                        </a:lnSpc>
                      </a:pPr>
                      <a:r>
                        <a:rPr lang="en-PH" sz="2000" spc="100" baseline="0" dirty="0">
                          <a:solidFill>
                            <a:schemeClr val="tx1"/>
                          </a:solidFill>
                          <a:latin typeface="Montserrat" pitchFamily="2" charset="0"/>
                        </a:rPr>
                        <a:t>g. Transaction History</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In the sidebar navigation, users are provided with the choice to access their Transaction History.</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can filter and search for specific transactions based on criteria such as date, type, or amount.</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can select individual transactions from their history for a more detailed review.</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platform allows users to manage certain actions related to transactions, such as printing receipts, marking as favorite, or exporting transaction details.</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can effortlessly access the Transaction History section within the platform.</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can effectively filter and search for specific transactions, utilizing criteria such as date, type, or amount.</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Users can select individual transactions from their history, granting them a more in-depth and detailed review of each transaction.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 The platform empowers users to manage transactions by offering options like printing receipts, marking favorites, and exporting details, enhancing control over their transaction history.</a:t>
                      </a: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2429914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2463966072"/>
              </p:ext>
            </p:extLst>
          </p:nvPr>
        </p:nvGraphicFramePr>
        <p:xfrm>
          <a:off x="1028700" y="3514694"/>
          <a:ext cx="16153200" cy="640766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a:latin typeface="Montserrat" pitchFamily="2" charset="0"/>
                        </a:rPr>
                        <a:t>MODULES</a:t>
                      </a:r>
                      <a:endParaRPr lang="en-PH" sz="2400" dirty="0">
                        <a:latin typeface="Montserrat" pitchFamily="2" charset="0"/>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PH" sz="2000" spc="100" baseline="0" dirty="0">
                          <a:solidFill>
                            <a:schemeClr val="tx1"/>
                          </a:solidFill>
                          <a:latin typeface="Montserrat" pitchFamily="2" charset="0"/>
                        </a:rPr>
                        <a:t>h. Home Page (e-News)</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After a successful login of a regular user. He or she will be redirected to the Home Page.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In the Home Page, the user can read and scroll though the page to see the latest news and information.</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is on the Home Page after a successful login.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see the latest news and information about the City of Manila.</a:t>
                      </a: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r h="1099880">
                <a:tc>
                  <a:txBody>
                    <a:bodyPr/>
                    <a:lstStyle/>
                    <a:p>
                      <a:pPr algn="l">
                        <a:lnSpc>
                          <a:spcPct val="100000"/>
                        </a:lnSpc>
                      </a:pPr>
                      <a:r>
                        <a:rPr lang="en-PH" sz="2000" spc="100" baseline="0" dirty="0" err="1">
                          <a:solidFill>
                            <a:schemeClr val="tx1"/>
                          </a:solidFill>
                          <a:latin typeface="Montserrat" pitchFamily="2" charset="0"/>
                        </a:rPr>
                        <a:t>i</a:t>
                      </a:r>
                      <a:r>
                        <a:rPr lang="en-PH" sz="2000" spc="100" baseline="0" dirty="0">
                          <a:solidFill>
                            <a:schemeClr val="tx1"/>
                          </a:solidFill>
                          <a:latin typeface="Montserrat" pitchFamily="2" charset="0"/>
                        </a:rPr>
                        <a:t>. Job hiring</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In the sidebar navigation, user can click on the job hiring tab.</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will be redirected to the job hiring pages.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will see the different types of available job positions.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can click on apply and follow the procedure and requirement needed on the job.</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is on the job hiring page.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be redirected and should view the different job openings.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click apply and be redirected to the information page about the job.</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rgbClr val="D0D8E8">
                        <a:alpha val="60000"/>
                      </a:srgbClr>
                    </a:solidFill>
                  </a:tcPr>
                </a:tc>
                <a:extLst>
                  <a:ext uri="{0D108BD9-81ED-4DB2-BD59-A6C34878D82A}">
                    <a16:rowId xmlns:a16="http://schemas.microsoft.com/office/drawing/2014/main" val="508850238"/>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3518330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2984610994"/>
              </p:ext>
            </p:extLst>
          </p:nvPr>
        </p:nvGraphicFramePr>
        <p:xfrm>
          <a:off x="1028700" y="3514694"/>
          <a:ext cx="16153200" cy="43045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PH" sz="2000" spc="100" baseline="0" dirty="0">
                          <a:solidFill>
                            <a:schemeClr val="tx1"/>
                          </a:solidFill>
                          <a:latin typeface="Montserrat" pitchFamily="2" charset="0"/>
                        </a:rPr>
                        <a:t>j. Profile</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In the sidebar navigation, user can click the dropdown profile button.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choose between personal information, contact information, and government information from the dropdown menu.</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Fill up the necessary and fields.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Click save changes.</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be redirected to the different pages of the information, user wants to change.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must be able to fill up and change the necessary fields.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 The user should click the save changes.</a:t>
                      </a: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15163668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782103360"/>
              </p:ext>
            </p:extLst>
          </p:nvPr>
        </p:nvGraphicFramePr>
        <p:xfrm>
          <a:off x="1028700" y="3514694"/>
          <a:ext cx="16153200" cy="595046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PH" sz="2000" spc="100" baseline="0" dirty="0">
                          <a:solidFill>
                            <a:schemeClr val="tx1"/>
                          </a:solidFill>
                          <a:latin typeface="Montserrat" pitchFamily="2" charset="0"/>
                        </a:rPr>
                        <a:t>k. Chatbot</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Click the Chatbot icon button on the lower right.</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can type and interact with the chatbot.</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a:solidFill>
                            <a:schemeClr val="tx1"/>
                          </a:solidFill>
                          <a:latin typeface="Montserrat" pitchFamily="2" charset="0"/>
                        </a:rPr>
                        <a:t>The user should open a small tab on the lower right of the page.</a:t>
                      </a:r>
                    </a:p>
                    <a:p>
                      <a:pPr marL="457200" indent="-457200">
                        <a:lnSpc>
                          <a:spcPct val="100000"/>
                        </a:lnSpc>
                        <a:spcBef>
                          <a:spcPts val="600"/>
                        </a:spcBef>
                        <a:spcAft>
                          <a:spcPts val="600"/>
                        </a:spcAft>
                        <a:buFont typeface="+mj-lt"/>
                        <a:buAutoNum type="arabicPeriod"/>
                      </a:pPr>
                      <a:r>
                        <a:rPr lang="en-US" sz="2000" spc="100" baseline="0">
                          <a:solidFill>
                            <a:schemeClr val="tx1"/>
                          </a:solidFill>
                          <a:latin typeface="Montserrat" pitchFamily="2" charset="0"/>
                        </a:rPr>
                        <a:t>The user must be able to type and ask for a question on the chatbot.</a:t>
                      </a:r>
                    </a:p>
                    <a:p>
                      <a:pPr marL="457200" indent="-457200">
                        <a:lnSpc>
                          <a:spcPct val="100000"/>
                        </a:lnSpc>
                        <a:spcBef>
                          <a:spcPts val="600"/>
                        </a:spcBef>
                        <a:spcAft>
                          <a:spcPts val="600"/>
                        </a:spcAft>
                        <a:buFont typeface="+mj-lt"/>
                        <a:buAutoNum type="arabicPeriod"/>
                      </a:pPr>
                      <a:r>
                        <a:rPr lang="en-US" sz="2000" spc="100" baseline="0">
                          <a:solidFill>
                            <a:schemeClr val="tx1"/>
                          </a:solidFill>
                          <a:latin typeface="Montserrat" pitchFamily="2" charset="0"/>
                        </a:rPr>
                        <a:t>Chatbot must be able to reply or answer what the user asks for.</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r h="1099880">
                <a:tc>
                  <a:txBody>
                    <a:bodyPr/>
                    <a:lstStyle/>
                    <a:p>
                      <a:pPr algn="l">
                        <a:lnSpc>
                          <a:spcPct val="100000"/>
                        </a:lnSpc>
                      </a:pPr>
                      <a:r>
                        <a:rPr lang="en-PH" sz="2000" spc="100" baseline="0" dirty="0">
                          <a:solidFill>
                            <a:schemeClr val="tx1"/>
                          </a:solidFill>
                          <a:latin typeface="Montserrat" pitchFamily="2" charset="0"/>
                        </a:rPr>
                        <a:t>l. SMS verification </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a:solidFill>
                            <a:schemeClr val="tx1"/>
                          </a:solidFill>
                          <a:latin typeface="Montserrat" pitchFamily="2" charset="0"/>
                        </a:rPr>
                        <a:t>In the registration tab, the user will fill up the necessary fields.</a:t>
                      </a:r>
                    </a:p>
                    <a:p>
                      <a:pPr marL="457200" indent="-457200">
                        <a:lnSpc>
                          <a:spcPct val="100000"/>
                        </a:lnSpc>
                        <a:spcBef>
                          <a:spcPts val="600"/>
                        </a:spcBef>
                        <a:spcAft>
                          <a:spcPts val="600"/>
                        </a:spcAft>
                        <a:buFont typeface="+mj-lt"/>
                        <a:buAutoNum type="arabicPeriod"/>
                      </a:pPr>
                      <a:r>
                        <a:rPr lang="en-US" sz="2000" spc="100" baseline="0">
                          <a:solidFill>
                            <a:schemeClr val="tx1"/>
                          </a:solidFill>
                          <a:latin typeface="Montserrat" pitchFamily="2" charset="0"/>
                        </a:rPr>
                        <a:t>After clicking register. The user will receive an authentication code.</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must be able to fill up the necessary fields.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be able to receive an authentication code.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must input the authentication code to verify the registration.</a:t>
                      </a: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223832160"/>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2506138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1376182200"/>
              </p:ext>
            </p:extLst>
          </p:nvPr>
        </p:nvGraphicFramePr>
        <p:xfrm>
          <a:off x="1028700" y="3514694"/>
          <a:ext cx="16153200" cy="50665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PH" sz="2000" spc="100" baseline="0" dirty="0">
                          <a:solidFill>
                            <a:schemeClr val="tx1"/>
                          </a:solidFill>
                          <a:latin typeface="Montserrat" pitchFamily="2" charset="0"/>
                        </a:rPr>
                        <a:t>m. Sign in and Sign out</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In the landing page, fill your login credentials.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Click the Login button.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When on the home page, there is a profile located at the upper right corner in the header navigation bar. Click the dropdown.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Click the Sign Out button.</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is on the landing page.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will not be able to login when the login credentials are wrong.</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be redirected to the Home page if logged in successfully as a user, and Dashboard page if as an admin.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be able to locate the dropdown for signing out.</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be redirected in the Landing Page.</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2302154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3299565" flipH="1">
            <a:off x="15428902" y="5159476"/>
            <a:ext cx="7537125" cy="7733990"/>
          </a:xfrm>
          <a:custGeom>
            <a:avLst/>
            <a:gdLst/>
            <a:ahLst/>
            <a:cxnLst/>
            <a:rect l="l" t="t" r="r" b="b"/>
            <a:pathLst>
              <a:path w="7537125" h="7733990">
                <a:moveTo>
                  <a:pt x="7537125" y="0"/>
                </a:moveTo>
                <a:lnTo>
                  <a:pt x="0" y="0"/>
                </a:lnTo>
                <a:lnTo>
                  <a:pt x="0" y="7733990"/>
                </a:lnTo>
                <a:lnTo>
                  <a:pt x="7537125" y="7733990"/>
                </a:lnTo>
                <a:lnTo>
                  <a:pt x="75371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5842466" y="4659490"/>
            <a:ext cx="164296" cy="234709"/>
          </a:xfrm>
          <a:custGeom>
            <a:avLst/>
            <a:gdLst/>
            <a:ahLst/>
            <a:cxnLst/>
            <a:rect l="l" t="t" r="r" b="b"/>
            <a:pathLst>
              <a:path w="164296" h="234709">
                <a:moveTo>
                  <a:pt x="0" y="0"/>
                </a:moveTo>
                <a:lnTo>
                  <a:pt x="164296" y="0"/>
                </a:lnTo>
                <a:lnTo>
                  <a:pt x="164296" y="234709"/>
                </a:lnTo>
                <a:lnTo>
                  <a:pt x="0" y="234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5842466" y="5443869"/>
            <a:ext cx="238777" cy="183641"/>
          </a:xfrm>
          <a:custGeom>
            <a:avLst/>
            <a:gdLst/>
            <a:ahLst/>
            <a:cxnLst/>
            <a:rect l="l" t="t" r="r" b="b"/>
            <a:pathLst>
              <a:path w="238777" h="183641">
                <a:moveTo>
                  <a:pt x="0" y="0"/>
                </a:moveTo>
                <a:lnTo>
                  <a:pt x="238777" y="0"/>
                </a:lnTo>
                <a:lnTo>
                  <a:pt x="238777" y="183641"/>
                </a:lnTo>
                <a:lnTo>
                  <a:pt x="0" y="183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Freeform 5"/>
          <p:cNvSpPr/>
          <p:nvPr/>
        </p:nvSpPr>
        <p:spPr>
          <a:xfrm>
            <a:off x="5842466" y="5055462"/>
            <a:ext cx="226905" cy="226905"/>
          </a:xfrm>
          <a:custGeom>
            <a:avLst/>
            <a:gdLst/>
            <a:ahLst/>
            <a:cxnLst/>
            <a:rect l="l" t="t" r="r" b="b"/>
            <a:pathLst>
              <a:path w="226905" h="226905">
                <a:moveTo>
                  <a:pt x="0" y="0"/>
                </a:moveTo>
                <a:lnTo>
                  <a:pt x="226905" y="0"/>
                </a:lnTo>
                <a:lnTo>
                  <a:pt x="226905" y="226904"/>
                </a:lnTo>
                <a:lnTo>
                  <a:pt x="0" y="22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grpSp>
        <p:nvGrpSpPr>
          <p:cNvPr id="6" name="Group 6"/>
          <p:cNvGrpSpPr/>
          <p:nvPr/>
        </p:nvGrpSpPr>
        <p:grpSpPr>
          <a:xfrm>
            <a:off x="1028700" y="1007324"/>
            <a:ext cx="13784429" cy="1457195"/>
            <a:chOff x="0" y="0"/>
            <a:chExt cx="18379239" cy="1942927"/>
          </a:xfrm>
        </p:grpSpPr>
        <p:sp>
          <p:nvSpPr>
            <p:cNvPr id="7" name="Freeform 7"/>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10"/>
              <a:stretch>
                <a:fillRect l="-2105"/>
              </a:stretch>
            </a:blipFill>
          </p:spPr>
          <p:txBody>
            <a:bodyPr/>
            <a:lstStyle/>
            <a:p>
              <a:endParaRPr lang="en-PH"/>
            </a:p>
          </p:txBody>
        </p:sp>
        <p:sp>
          <p:nvSpPr>
            <p:cNvPr id="8" name="TextBox 8"/>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9" name="AutoShape 9"/>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grpSp>
        <p:nvGrpSpPr>
          <p:cNvPr id="10" name="Group 10"/>
          <p:cNvGrpSpPr>
            <a:grpSpLocks noChangeAspect="1"/>
          </p:cNvGrpSpPr>
          <p:nvPr/>
        </p:nvGrpSpPr>
        <p:grpSpPr>
          <a:xfrm>
            <a:off x="2133600" y="4021174"/>
            <a:ext cx="3103539" cy="3103526"/>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a:stretch>
            </a:blipFill>
            <a:ln w="38100">
              <a:noFill/>
            </a:ln>
          </p:spPr>
          <p:txBody>
            <a:bodyPr/>
            <a:lstStyle/>
            <a:p>
              <a:endParaRPr lang="en-PH"/>
            </a:p>
          </p:txBody>
        </p:sp>
      </p:grpSp>
      <p:sp>
        <p:nvSpPr>
          <p:cNvPr id="12" name="TextBox 12"/>
          <p:cNvSpPr txBox="1"/>
          <p:nvPr/>
        </p:nvSpPr>
        <p:spPr>
          <a:xfrm>
            <a:off x="6251513" y="4622631"/>
            <a:ext cx="9265348"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5205 Fahrenheit Street, Barangay Palanan, Makati City</a:t>
            </a:r>
          </a:p>
        </p:txBody>
      </p:sp>
      <p:sp>
        <p:nvSpPr>
          <p:cNvPr id="13" name="TextBox 13"/>
          <p:cNvSpPr txBox="1"/>
          <p:nvPr/>
        </p:nvSpPr>
        <p:spPr>
          <a:xfrm>
            <a:off x="6251513" y="4992107"/>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0977 021 0586</a:t>
            </a:r>
          </a:p>
        </p:txBody>
      </p:sp>
      <p:sp>
        <p:nvSpPr>
          <p:cNvPr id="14" name="TextBox 14"/>
          <p:cNvSpPr txBox="1"/>
          <p:nvPr/>
        </p:nvSpPr>
        <p:spPr>
          <a:xfrm>
            <a:off x="6251513" y="5362809"/>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adrianpaolo.maghirang@tup.edu.ph</a:t>
            </a:r>
          </a:p>
        </p:txBody>
      </p:sp>
      <p:sp>
        <p:nvSpPr>
          <p:cNvPr id="15" name="TextBox 15"/>
          <p:cNvSpPr txBox="1"/>
          <p:nvPr/>
        </p:nvSpPr>
        <p:spPr>
          <a:xfrm>
            <a:off x="1028700" y="2726158"/>
            <a:ext cx="13430562" cy="930082"/>
          </a:xfrm>
          <a:prstGeom prst="rect">
            <a:avLst/>
          </a:prstGeom>
        </p:spPr>
        <p:txBody>
          <a:bodyPr lIns="0" tIns="0" rIns="0" bIns="0" rtlCol="0" anchor="t">
            <a:spAutoFit/>
          </a:bodyPr>
          <a:lstStyle/>
          <a:p>
            <a:pPr>
              <a:lnSpc>
                <a:spcPts val="7103"/>
              </a:lnSpc>
            </a:pPr>
            <a:r>
              <a:rPr lang="en-US" sz="5147" spc="272">
                <a:solidFill>
                  <a:srgbClr val="C4203A"/>
                </a:solidFill>
                <a:latin typeface="Horizon"/>
              </a:rPr>
              <a:t>RESEARCHER’S PROFILE</a:t>
            </a:r>
          </a:p>
        </p:txBody>
      </p:sp>
      <p:sp>
        <p:nvSpPr>
          <p:cNvPr id="16" name="TextBox 16"/>
          <p:cNvSpPr txBox="1"/>
          <p:nvPr/>
        </p:nvSpPr>
        <p:spPr>
          <a:xfrm>
            <a:off x="5842466" y="4018191"/>
            <a:ext cx="8970663" cy="502920"/>
          </a:xfrm>
          <a:prstGeom prst="rect">
            <a:avLst/>
          </a:prstGeom>
        </p:spPr>
        <p:txBody>
          <a:bodyPr lIns="0" tIns="0" rIns="0" bIns="0" rtlCol="0" anchor="t">
            <a:spAutoFit/>
          </a:bodyPr>
          <a:lstStyle/>
          <a:p>
            <a:pPr marL="0" lvl="0" indent="0" algn="just">
              <a:lnSpc>
                <a:spcPts val="4139"/>
              </a:lnSpc>
              <a:spcBef>
                <a:spcPct val="0"/>
              </a:spcBef>
            </a:pPr>
            <a:r>
              <a:rPr lang="en-US" sz="2999" spc="59">
                <a:solidFill>
                  <a:srgbClr val="C4203A"/>
                </a:solidFill>
                <a:latin typeface="Montserrat Bold"/>
              </a:rPr>
              <a:t>Adrian Paolo D. Maghirang</a:t>
            </a:r>
          </a:p>
        </p:txBody>
      </p:sp>
      <p:sp>
        <p:nvSpPr>
          <p:cNvPr id="17" name="TextBox 17"/>
          <p:cNvSpPr txBox="1"/>
          <p:nvPr/>
        </p:nvSpPr>
        <p:spPr>
          <a:xfrm>
            <a:off x="5842466" y="6507345"/>
            <a:ext cx="9082108" cy="1290066"/>
          </a:xfrm>
          <a:prstGeom prst="rect">
            <a:avLst/>
          </a:prstGeom>
        </p:spPr>
        <p:txBody>
          <a:bodyPr lIns="0" tIns="0" rIns="0" bIns="0" rtlCol="0" anchor="t">
            <a:spAutoFit/>
          </a:bodyPr>
          <a:lstStyle/>
          <a:p>
            <a:pPr marL="410209" lvl="1" indent="-205105">
              <a:lnSpc>
                <a:spcPts val="2621"/>
              </a:lnSpc>
              <a:buFont typeface="Arial"/>
              <a:buChar char="•"/>
            </a:pPr>
            <a:r>
              <a:rPr lang="en-US" sz="1899" spc="186">
                <a:solidFill>
                  <a:srgbClr val="000000"/>
                </a:solidFill>
                <a:latin typeface="Montserrat"/>
              </a:rPr>
              <a:t>Mainly frontend development, knowledgeable in HTML, CSS, Bootstrap, React JS, MySql, Php, C++, C, Java,  and TailwindCSS</a:t>
            </a:r>
          </a:p>
          <a:p>
            <a:pPr marL="410209" lvl="1" indent="-205105">
              <a:lnSpc>
                <a:spcPts val="2621"/>
              </a:lnSpc>
              <a:buFont typeface="Arial"/>
              <a:buChar char="•"/>
            </a:pPr>
            <a:r>
              <a:rPr lang="en-US" sz="1899" spc="186">
                <a:solidFill>
                  <a:srgbClr val="000000"/>
                </a:solidFill>
                <a:latin typeface="Montserrat"/>
              </a:rPr>
              <a:t>Fundamentals in Adobe Photoshop and Adobe Illustrator</a:t>
            </a:r>
          </a:p>
        </p:txBody>
      </p:sp>
      <p:sp>
        <p:nvSpPr>
          <p:cNvPr id="18" name="TextBox 18"/>
          <p:cNvSpPr txBox="1"/>
          <p:nvPr/>
        </p:nvSpPr>
        <p:spPr>
          <a:xfrm>
            <a:off x="5842466" y="6141204"/>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Skills</a:t>
            </a:r>
          </a:p>
        </p:txBody>
      </p:sp>
      <p:sp>
        <p:nvSpPr>
          <p:cNvPr id="19" name="TextBox 19"/>
          <p:cNvSpPr txBox="1"/>
          <p:nvPr/>
        </p:nvSpPr>
        <p:spPr>
          <a:xfrm>
            <a:off x="5842466" y="7783503"/>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Projects Done</a:t>
            </a:r>
          </a:p>
        </p:txBody>
      </p:sp>
      <p:sp>
        <p:nvSpPr>
          <p:cNvPr id="20" name="TextBox 20"/>
          <p:cNvSpPr txBox="1"/>
          <p:nvPr/>
        </p:nvSpPr>
        <p:spPr>
          <a:xfrm>
            <a:off x="5842466" y="8136115"/>
            <a:ext cx="8970663"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Bold"/>
              </a:rPr>
              <a:t>TUP MANILA COVID-19 Vaccination Monitoring System</a:t>
            </a:r>
          </a:p>
          <a:p>
            <a:pPr algn="just">
              <a:lnSpc>
                <a:spcPts val="2621"/>
              </a:lnSpc>
            </a:pPr>
            <a:r>
              <a:rPr lang="en-US" sz="1899" spc="186">
                <a:solidFill>
                  <a:srgbClr val="000000"/>
                </a:solidFill>
                <a:latin typeface="Montserrat"/>
              </a:rPr>
              <a:t>        Frontend Developer</a:t>
            </a:r>
          </a:p>
          <a:p>
            <a:pPr algn="just">
              <a:lnSpc>
                <a:spcPts val="2621"/>
              </a:lnSpc>
            </a:pPr>
            <a:r>
              <a:rPr lang="en-US" sz="1899" spc="186">
                <a:solidFill>
                  <a:srgbClr val="000000"/>
                </a:solidFill>
                <a:latin typeface="Montserrat"/>
              </a:rPr>
              <a:t>        Nov 2022 - Jan 2023</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3361597906"/>
              </p:ext>
            </p:extLst>
          </p:nvPr>
        </p:nvGraphicFramePr>
        <p:xfrm>
          <a:off x="1028700" y="3514694"/>
          <a:ext cx="16153200" cy="43045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fr-FR" sz="2000" spc="100" baseline="0" dirty="0">
                          <a:solidFill>
                            <a:schemeClr val="tx1"/>
                          </a:solidFill>
                          <a:latin typeface="Montserrat" pitchFamily="2" charset="0"/>
                        </a:rPr>
                        <a:t>n. QR Code (Transaction Details)</a:t>
                      </a:r>
                      <a:endParaRPr lang="en-PH" sz="20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In the transaction history, Transactions will show up.</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Click the View Details button.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Click the Proceed.</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must be able to click the view details button.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must be able to saw the transaction details and also the QR code.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must be able to click the proceed button.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 Any error in the system should be handled.</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31522774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1255033541"/>
              </p:ext>
            </p:extLst>
          </p:nvPr>
        </p:nvGraphicFramePr>
        <p:xfrm>
          <a:off x="1028700" y="3514694"/>
          <a:ext cx="16153200" cy="24757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fr-FR" sz="2000" spc="100" baseline="0" dirty="0">
                          <a:solidFill>
                            <a:schemeClr val="tx1"/>
                          </a:solidFill>
                          <a:latin typeface="Montserrat" pitchFamily="2" charset="0"/>
                        </a:rPr>
                        <a:t>o. SMS Transaction Update</a:t>
                      </a:r>
                      <a:endParaRPr lang="en-PH" sz="20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will receive an SMS message.</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user should receive an SMS message.</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SMS messages contain information about the status of the transaction.</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2549698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2329705394"/>
              </p:ext>
            </p:extLst>
          </p:nvPr>
        </p:nvGraphicFramePr>
        <p:xfrm>
          <a:off x="1028700" y="3514694"/>
          <a:ext cx="16153200" cy="659054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fr-FR" sz="2000" spc="100" baseline="0" dirty="0">
                          <a:solidFill>
                            <a:schemeClr val="tx1"/>
                          </a:solidFill>
                          <a:latin typeface="Montserrat" pitchFamily="2" charset="0"/>
                        </a:rPr>
                        <a:t>p. </a:t>
                      </a:r>
                      <a:r>
                        <a:rPr lang="fr-FR" sz="2000" spc="100" baseline="0" dirty="0" err="1">
                          <a:solidFill>
                            <a:schemeClr val="tx1"/>
                          </a:solidFill>
                          <a:latin typeface="Montserrat" pitchFamily="2" charset="0"/>
                        </a:rPr>
                        <a:t>Generate</a:t>
                      </a:r>
                      <a:r>
                        <a:rPr lang="fr-FR" sz="2000" spc="100" baseline="0" dirty="0">
                          <a:solidFill>
                            <a:schemeClr val="tx1"/>
                          </a:solidFill>
                          <a:latin typeface="Montserrat" pitchFamily="2" charset="0"/>
                        </a:rPr>
                        <a:t> Reports for all </a:t>
                      </a:r>
                      <a:r>
                        <a:rPr lang="fr-FR" sz="2000" spc="100" baseline="0" dirty="0" err="1">
                          <a:solidFill>
                            <a:schemeClr val="tx1"/>
                          </a:solidFill>
                          <a:latin typeface="Montserrat" pitchFamily="2" charset="0"/>
                        </a:rPr>
                        <a:t>Administrators</a:t>
                      </a:r>
                      <a:endParaRPr lang="en-PH" sz="20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After a successful login of an administrator, he or she will be redirected to the Dashboard.</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In the Dashboard, all administrators can generate reports which can be located in the side navigation.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Select the option to generate reports.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reports will consist of account statements, important metrics such as number of transactions, transaction status (completed, in progress, cancelled, and expired), and relevant data tailored to the administrator's specific needs.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Review the generated report for accuracy and completeness.</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An administrator is on the Dashboard after a successful login.</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administrator should see the respective access it can only control.</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Every administrator can generate reports based on what he or she is handling.</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administrator can publish the report.</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1661399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3390818136"/>
              </p:ext>
            </p:extLst>
          </p:nvPr>
        </p:nvGraphicFramePr>
        <p:xfrm>
          <a:off x="1028700" y="3514694"/>
          <a:ext cx="16153200" cy="656006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US" sz="2000" spc="100" baseline="0" dirty="0">
                          <a:solidFill>
                            <a:schemeClr val="tx1"/>
                          </a:solidFill>
                          <a:latin typeface="Montserrat" pitchFamily="2" charset="0"/>
                        </a:rPr>
                        <a:t>q. Dashboard and All Access for the Chief Administrator</a:t>
                      </a:r>
                      <a:endParaRPr lang="en-PH" sz="20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After logging in, the Chief Administrator has a designed main Dashboard panel to oversee and monitor all services.</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Navigate the administrative panel and monitor all system services such as the Real Property Tax service, Business Permit service, CTC/Cedula service, and Local Civil Registry service.</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Chief Administrator is granted access to the administrative settings in the Dashboard panel.</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Chief Administrator can access and manage all system services.</a:t>
                      </a:r>
                    </a:p>
                    <a:p>
                      <a:pPr marL="0" indent="0">
                        <a:lnSpc>
                          <a:spcPct val="100000"/>
                        </a:lnSpc>
                        <a:spcBef>
                          <a:spcPts val="600"/>
                        </a:spcBef>
                        <a:spcAft>
                          <a:spcPts val="600"/>
                        </a:spcAft>
                        <a:buFont typeface="+mj-lt"/>
                        <a:buNone/>
                      </a:pPr>
                      <a:endParaRPr lang="en-US" sz="20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r h="1099880">
                <a:tc>
                  <a:txBody>
                    <a:bodyPr/>
                    <a:lstStyle/>
                    <a:p>
                      <a:pPr algn="l">
                        <a:lnSpc>
                          <a:spcPct val="100000"/>
                        </a:lnSpc>
                      </a:pPr>
                      <a:r>
                        <a:rPr lang="en-US" sz="2000" spc="100" baseline="0" dirty="0">
                          <a:solidFill>
                            <a:schemeClr val="tx1"/>
                          </a:solidFill>
                          <a:latin typeface="Montserrat" pitchFamily="2" charset="0"/>
                        </a:rPr>
                        <a:t>r. Audit Trails for the Chief Administrator</a:t>
                      </a:r>
                      <a:endParaRPr lang="en-PH" sz="20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Chief Administrator can access the administrative settings or main Dashboard panel of the system.</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Navigate the page and can access the Audit Trails section.</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Chief Administrator's permissions include the ability to view Audit Trails as necessary.</a:t>
                      </a:r>
                    </a:p>
                    <a:p>
                      <a:pPr marL="457200" indent="-457200">
                        <a:lnSpc>
                          <a:spcPct val="100000"/>
                        </a:lnSpc>
                        <a:spcBef>
                          <a:spcPts val="600"/>
                        </a:spcBef>
                        <a:spcAft>
                          <a:spcPts val="600"/>
                        </a:spcAft>
                        <a:buFont typeface="+mj-lt"/>
                        <a:buAutoNum type="arabicPeriod"/>
                      </a:pPr>
                      <a:r>
                        <a:rPr lang="en-US" sz="2000" spc="100" baseline="0" dirty="0">
                          <a:solidFill>
                            <a:schemeClr val="tx1"/>
                          </a:solidFill>
                          <a:latin typeface="Montserrat" pitchFamily="2" charset="0"/>
                        </a:rPr>
                        <a:t>The Chief Administrator should be able to see necessary information such as user logins, file accesses, data changes, and administrative actions.</a:t>
                      </a: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326837930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3869288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8375592"/>
              </p:ext>
            </p:extLst>
          </p:nvPr>
        </p:nvGraphicFramePr>
        <p:xfrm>
          <a:off x="1028700" y="3514694"/>
          <a:ext cx="16153200" cy="616382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US" sz="1600" spc="100" baseline="0" dirty="0">
                          <a:solidFill>
                            <a:schemeClr val="tx1"/>
                          </a:solidFill>
                          <a:latin typeface="Montserrat" pitchFamily="2" charset="0"/>
                        </a:rPr>
                        <a:t>s. Manage the Profile, Account, and Transaction History of users by Registry Administrators</a:t>
                      </a:r>
                      <a:endParaRPr lang="en-PH" sz="16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After a successful login of a Registry Administrator, access the respective administrative panel.</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Registry Administrators can navigate to the User Management section.</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Search for the user whose profile, account, or transaction history needs to be managed.</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Select the user's account to view and edit their profile and account information.</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Make the necessary changes to the user's profile or account information as required.</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If needed, access the user's transaction history or activity log.</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View and manage the user's transaction history, which may include viewing, editing, or deleting specific transactions.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Save any changes made to the user's profile, account, or transaction history.</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Registry Administrators can access the respective administrative panel.</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Within the User Management section, they can search for and select a specific user's account.</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user's profile and account information are accessible and editable.</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Registry Administrators can successfully make changes to the user's profile or account information as required.</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user's transaction history in the registry section is accessible.</a:t>
                      </a:r>
                    </a:p>
                    <a:p>
                      <a:pPr marL="0" indent="0">
                        <a:lnSpc>
                          <a:spcPct val="100000"/>
                        </a:lnSpc>
                        <a:spcBef>
                          <a:spcPts val="600"/>
                        </a:spcBef>
                        <a:spcAft>
                          <a:spcPts val="600"/>
                        </a:spcAft>
                        <a:buFont typeface="+mj-lt"/>
                        <a:buNone/>
                      </a:pPr>
                      <a:endParaRPr lang="en-US" sz="16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2980713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1291645353"/>
              </p:ext>
            </p:extLst>
          </p:nvPr>
        </p:nvGraphicFramePr>
        <p:xfrm>
          <a:off x="1028700" y="3514694"/>
          <a:ext cx="16153200" cy="576758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US" sz="1600" spc="100" baseline="0" dirty="0">
                          <a:solidFill>
                            <a:schemeClr val="tx1"/>
                          </a:solidFill>
                          <a:latin typeface="Montserrat" pitchFamily="2" charset="0"/>
                        </a:rPr>
                        <a:t>t. Manage the Profile and Real Property Tax Transactions of users by Real Property Tax Administrators</a:t>
                      </a:r>
                      <a:endParaRPr lang="en-PH" sz="16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Access the administrative panel designed for Real Property Tax Administrators.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Navigate to the User Management section.</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Search for the user whose profile and Real Property Tax transactions need to be managed.</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Select the user's account to view and manage.</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Access the user's Real Property Tax transactions or payment history.</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View and manage the user's Real Property Tax transactions, which may include reviewing, accepting pending requests, or recording payments and adjustments.</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Real Property Tax Administrators can access the respective administrative panel.  </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Within the User Management section, they can search for and select a specific user's account.</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user's profile and account information are accessible. </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user's Real Property Tax transactions or payment history are accessible.</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Real Property Tax Administrators can view and manage the user's Real Property Tax transactions, including the ability to review, update, or record payments and adjustments.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Any changes made to the user's profile, account, or Real Property Tax transactions are saved and applied as necessary.</a:t>
                      </a:r>
                    </a:p>
                    <a:p>
                      <a:pPr marL="0" indent="0">
                        <a:lnSpc>
                          <a:spcPct val="100000"/>
                        </a:lnSpc>
                        <a:spcBef>
                          <a:spcPts val="600"/>
                        </a:spcBef>
                        <a:spcAft>
                          <a:spcPts val="600"/>
                        </a:spcAft>
                        <a:buFont typeface="+mj-lt"/>
                        <a:buNone/>
                      </a:pPr>
                      <a:endParaRPr lang="en-US" sz="16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27751425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2099059903"/>
              </p:ext>
            </p:extLst>
          </p:nvPr>
        </p:nvGraphicFramePr>
        <p:xfrm>
          <a:off x="1028700" y="3514694"/>
          <a:ext cx="16153200" cy="576758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US" sz="1600" spc="100" baseline="0" dirty="0">
                          <a:solidFill>
                            <a:schemeClr val="tx1"/>
                          </a:solidFill>
                          <a:latin typeface="Montserrat" pitchFamily="2" charset="0"/>
                        </a:rPr>
                        <a:t>u. Manage the Profile and Business Permit Transactions of users by Business Permit Administrators</a:t>
                      </a:r>
                      <a:endParaRPr lang="en-PH" sz="16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Access the administrative panel designed for Business Permit Administrators.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Navigate to the User Management section.</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Search for the user whose profile and business permit transactions need to be managed.</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Select the user's account to view and manage.</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Access the user's business permit transactions or payment history.</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View and manage the user's business permit transactions, which may include reviewing, accepting pending requests, or recording payments and adjustments.</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Business Permit Administrators can access the respective administrative panel.  </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Within the User Management section, they can search for and select a specific user's account.</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user's profile and account information are accessible and editable.</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user's business permit transactions or payment history are accessible.</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Business Permit Administrators can view and manage the user's business permit transactions, including the ability to review, update, or record payments and adjustments.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Any changes made to the user's profile, account, or business permit transactions are saved and applied as necessary.</a:t>
                      </a:r>
                    </a:p>
                    <a:p>
                      <a:pPr marL="0" indent="0">
                        <a:lnSpc>
                          <a:spcPct val="100000"/>
                        </a:lnSpc>
                        <a:spcBef>
                          <a:spcPts val="600"/>
                        </a:spcBef>
                        <a:spcAft>
                          <a:spcPts val="600"/>
                        </a:spcAft>
                        <a:buFont typeface="+mj-lt"/>
                        <a:buNone/>
                      </a:pPr>
                      <a:endParaRPr lang="en-US" sz="16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51897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extLst>
              <p:ext uri="{D42A27DB-BD31-4B8C-83A1-F6EECF244321}">
                <p14:modId xmlns:p14="http://schemas.microsoft.com/office/powerpoint/2010/main" val="4109788087"/>
              </p:ext>
            </p:extLst>
          </p:nvPr>
        </p:nvGraphicFramePr>
        <p:xfrm>
          <a:off x="1028700" y="3514694"/>
          <a:ext cx="16153200" cy="576758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US" sz="1600" spc="100" baseline="0" dirty="0">
                          <a:solidFill>
                            <a:schemeClr val="tx1"/>
                          </a:solidFill>
                          <a:latin typeface="Montserrat" pitchFamily="2" charset="0"/>
                        </a:rPr>
                        <a:t>v. Manage the Profile and CTC/Cedula Transactions of users by the CTC/Cedula Administrators</a:t>
                      </a:r>
                      <a:endParaRPr lang="en-PH" sz="16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Access the administrative panel designed for CTC/Cedula Administrators.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Navigate to the User Management section.</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Search for the user whose profile and CTC/Cedula transactions need to be managed.</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Select the user's account to view and manage.</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Access the user's CTC/Cedula transactions or history.</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View and manage the user's CTC/Cedula transactions, which may include reviewing, accepting pending requests, or recording CTC/Cedula issuance or renewal records.</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CTC/Cedula Administrators can access the respective administrative panel.</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Within the User Management section, they can search for and select a specific user's account.</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user's profile and account information are accessible.</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user's CTC/Cedula transactions or history are accessible.</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CTC/Cedula Administrators can view and manage the user's CTC/Cedula transactions, including the ability to review, update, or record CTC/Cedula issuance or renewal records.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Any changes made to the user's profile, account, or CTC/Cedula transactions are saved and applied as necessary.</a:t>
                      </a:r>
                    </a:p>
                    <a:p>
                      <a:pPr marL="0" indent="0">
                        <a:lnSpc>
                          <a:spcPct val="100000"/>
                        </a:lnSpc>
                        <a:spcBef>
                          <a:spcPts val="600"/>
                        </a:spcBef>
                        <a:spcAft>
                          <a:spcPts val="600"/>
                        </a:spcAft>
                        <a:buFont typeface="+mj-lt"/>
                        <a:buNone/>
                      </a:pPr>
                      <a:endParaRPr lang="en-US" sz="16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898734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2"/>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54733"/>
            <a:ext cx="16230600" cy="727710"/>
          </a:xfrm>
          <a:prstGeom prst="rect">
            <a:avLst/>
          </a:prstGeom>
        </p:spPr>
        <p:txBody>
          <a:bodyPr lIns="0" tIns="0" rIns="0" bIns="0" rtlCol="0" anchor="t">
            <a:spAutoFit/>
          </a:bodyPr>
          <a:lstStyle/>
          <a:p>
            <a:pPr>
              <a:lnSpc>
                <a:spcPts val="5520"/>
              </a:lnSpc>
            </a:pPr>
            <a:r>
              <a:rPr lang="en-US" sz="4000" spc="212">
                <a:solidFill>
                  <a:srgbClr val="C4203A"/>
                </a:solidFill>
                <a:latin typeface="Horizon"/>
              </a:rPr>
              <a:t>OPERATION AND TESTING PROCEDURE</a:t>
            </a:r>
          </a:p>
        </p:txBody>
      </p:sp>
      <p:graphicFrame>
        <p:nvGraphicFramePr>
          <p:cNvPr id="9" name="Table 8">
            <a:extLst>
              <a:ext uri="{FF2B5EF4-FFF2-40B4-BE49-F238E27FC236}">
                <a16:creationId xmlns:a16="http://schemas.microsoft.com/office/drawing/2014/main" id="{B1138ECA-AB98-7EEB-CF33-8FEF25C2304B}"/>
              </a:ext>
            </a:extLst>
          </p:cNvPr>
          <p:cNvGraphicFramePr>
            <a:graphicFrameLocks noGrp="1"/>
          </p:cNvGraphicFramePr>
          <p:nvPr/>
        </p:nvGraphicFramePr>
        <p:xfrm>
          <a:off x="1028700" y="3514694"/>
          <a:ext cx="16153200" cy="5859024"/>
        </p:xfrm>
        <a:graphic>
          <a:graphicData uri="http://schemas.openxmlformats.org/drawingml/2006/table">
            <a:tbl>
              <a:tblPr firstRow="1" bandRow="1">
                <a:tableStyleId>{5C22544A-7EE6-4342-B048-85BDC9FD1C3A}</a:tableStyleId>
              </a:tblPr>
              <a:tblGrid>
                <a:gridCol w="2703600">
                  <a:extLst>
                    <a:ext uri="{9D8B030D-6E8A-4147-A177-3AD203B41FA5}">
                      <a16:colId xmlns:a16="http://schemas.microsoft.com/office/drawing/2014/main" val="3991102200"/>
                    </a:ext>
                  </a:extLst>
                </a:gridCol>
                <a:gridCol w="6724800">
                  <a:extLst>
                    <a:ext uri="{9D8B030D-6E8A-4147-A177-3AD203B41FA5}">
                      <a16:colId xmlns:a16="http://schemas.microsoft.com/office/drawing/2014/main" val="4276650057"/>
                    </a:ext>
                  </a:extLst>
                </a:gridCol>
                <a:gridCol w="6724800">
                  <a:extLst>
                    <a:ext uri="{9D8B030D-6E8A-4147-A177-3AD203B41FA5}">
                      <a16:colId xmlns:a16="http://schemas.microsoft.com/office/drawing/2014/main" val="2011020088"/>
                    </a:ext>
                  </a:extLst>
                </a:gridCol>
              </a:tblGrid>
              <a:tr h="677424">
                <a:tc>
                  <a:txBody>
                    <a:bodyPr/>
                    <a:lstStyle/>
                    <a:p>
                      <a:pPr algn="ctr"/>
                      <a:r>
                        <a:rPr lang="en-PH" sz="2400" dirty="0">
                          <a:latin typeface="Montserrat" pitchFamily="2" charset="0"/>
                        </a:rPr>
                        <a:t>MODULES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PROCEDURES</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rgbClr val="C4203A"/>
                    </a:solidFill>
                  </a:tcPr>
                </a:tc>
                <a:tc>
                  <a:txBody>
                    <a:bodyPr/>
                    <a:lstStyle/>
                    <a:p>
                      <a:pPr algn="ctr"/>
                      <a:r>
                        <a:rPr lang="en-PH" sz="2400">
                          <a:latin typeface="Montserrat" pitchFamily="2" charset="0"/>
                        </a:rPr>
                        <a:t>EXPECTED OUTPUT</a:t>
                      </a:r>
                      <a:endParaRPr lang="en-PH" sz="2400" dirty="0">
                        <a:latin typeface="Montserrat" pitchFamily="2" charset="0"/>
                      </a:endParaRP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C4203A"/>
                    </a:solidFill>
                  </a:tcPr>
                </a:tc>
                <a:extLst>
                  <a:ext uri="{0D108BD9-81ED-4DB2-BD59-A6C34878D82A}">
                    <a16:rowId xmlns:a16="http://schemas.microsoft.com/office/drawing/2014/main" val="2344774246"/>
                  </a:ext>
                </a:extLst>
              </a:tr>
              <a:tr h="1099880">
                <a:tc>
                  <a:txBody>
                    <a:bodyPr/>
                    <a:lstStyle/>
                    <a:p>
                      <a:pPr algn="l">
                        <a:lnSpc>
                          <a:spcPct val="100000"/>
                        </a:lnSpc>
                      </a:pPr>
                      <a:r>
                        <a:rPr lang="en-US" sz="1600" spc="100" baseline="0" dirty="0">
                          <a:solidFill>
                            <a:schemeClr val="tx1"/>
                          </a:solidFill>
                          <a:latin typeface="Montserrat" pitchFamily="2" charset="0"/>
                        </a:rPr>
                        <a:t>w. Manage the Profile and Local Civil Registry Transactions of users by the Local Civil Registry Administrators</a:t>
                      </a:r>
                      <a:endParaRPr lang="en-PH" sz="1600" spc="100" baseline="0" dirty="0">
                        <a:solidFill>
                          <a:schemeClr val="tx1"/>
                        </a:solidFill>
                        <a:latin typeface="Montserrat" pitchFamily="2" charset="0"/>
                      </a:endParaRP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Access the administrative panel designed for Local Civil Registry Administrators.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Navigate to the User Management section.</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Search for the user whose profile and Local Civil Registry transactions need to be managed.</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Select the user's account to view and edit their profile and account information.</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Make necessary changes to the user's profile or account details as needed.</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Access the user's Local Civil Registry transactions or records.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View and manage the user's Local Civil Registry transactions, which may include updating or recording vital records, such as birth certificates, marriage certificates, and death certificates.</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tc>
                  <a:txBody>
                    <a:bodyPr/>
                    <a:lstStyle/>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The Local Civil Registry Administrators can access the respective administrative panel.    </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Within the User Management or section, Local Civil Registry Administrators can search for and select a specific user's account.</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Local Civil Registry Administrators has the ability to view and make changes to the user's profile or account information as required.</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Local Civil Registry Administrators can view and manage the user's Local Civil Registry transactions, including the ability to update or record vital records like birth certificates, marriage certificates, and death certificates.</a:t>
                      </a:r>
                    </a:p>
                    <a:p>
                      <a:pPr marL="457200" indent="-457200">
                        <a:lnSpc>
                          <a:spcPct val="100000"/>
                        </a:lnSpc>
                        <a:spcBef>
                          <a:spcPts val="600"/>
                        </a:spcBef>
                        <a:spcAft>
                          <a:spcPts val="600"/>
                        </a:spcAft>
                        <a:buFont typeface="+mj-lt"/>
                        <a:buAutoNum type="arabicPeriod"/>
                      </a:pPr>
                      <a:r>
                        <a:rPr lang="en-US" sz="1600" spc="100" baseline="0" dirty="0">
                          <a:solidFill>
                            <a:schemeClr val="tx1"/>
                          </a:solidFill>
                          <a:latin typeface="Montserrat" pitchFamily="2" charset="0"/>
                        </a:rPr>
                        <a:t>Any changes made to the user's profile, account, or Local Civil Registry transactions are saved and applied as necessary.</a:t>
                      </a:r>
                    </a:p>
                    <a:p>
                      <a:pPr marL="0" indent="0">
                        <a:lnSpc>
                          <a:spcPct val="100000"/>
                        </a:lnSpc>
                        <a:spcBef>
                          <a:spcPts val="600"/>
                        </a:spcBef>
                        <a:spcAft>
                          <a:spcPts val="600"/>
                        </a:spcAft>
                        <a:buFont typeface="+mj-lt"/>
                        <a:buNone/>
                      </a:pPr>
                      <a:endParaRPr lang="en-US" sz="1600" spc="100" baseline="0" dirty="0">
                        <a:solidFill>
                          <a:schemeClr val="tx1"/>
                        </a:solidFill>
                        <a:latin typeface="Montserrat" pitchFamily="2" charset="0"/>
                      </a:endParaRP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0D8E8">
                        <a:alpha val="60000"/>
                      </a:srgbClr>
                    </a:solidFill>
                  </a:tcPr>
                </a:tc>
                <a:extLst>
                  <a:ext uri="{0D108BD9-81ED-4DB2-BD59-A6C34878D82A}">
                    <a16:rowId xmlns:a16="http://schemas.microsoft.com/office/drawing/2014/main" val="1897385043"/>
                  </a:ext>
                </a:extLst>
              </a:tr>
            </a:tbl>
          </a:graphicData>
        </a:graphic>
      </p:graphicFrame>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sz="3200"/>
          </a:p>
        </p:txBody>
      </p:sp>
    </p:spTree>
    <p:extLst>
      <p:ext uri="{BB962C8B-B14F-4D97-AF65-F5344CB8AC3E}">
        <p14:creationId xmlns:p14="http://schemas.microsoft.com/office/powerpoint/2010/main" val="6202681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4148384">
            <a:off x="-5347301" y="511269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028700" y="1007324"/>
            <a:ext cx="13784429" cy="1457195"/>
            <a:chOff x="0" y="0"/>
            <a:chExt cx="18379239" cy="1942927"/>
          </a:xfrm>
        </p:grpSpPr>
        <p:sp>
          <p:nvSpPr>
            <p:cNvPr id="4" name="Freeform 4"/>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4"/>
              <a:stretch>
                <a:fillRect l="-2105"/>
              </a:stretch>
            </a:blipFill>
          </p:spPr>
          <p:txBody>
            <a:bodyPr/>
            <a:lstStyle/>
            <a:p>
              <a:endParaRPr lang="en-PH"/>
            </a:p>
          </p:txBody>
        </p:sp>
        <p:sp>
          <p:nvSpPr>
            <p:cNvPr id="5" name="TextBox 5"/>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6" name="AutoShape 6"/>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sp>
        <p:nvSpPr>
          <p:cNvPr id="7" name="TextBox 7"/>
          <p:cNvSpPr txBox="1"/>
          <p:nvPr/>
        </p:nvSpPr>
        <p:spPr>
          <a:xfrm>
            <a:off x="1028700" y="2745208"/>
            <a:ext cx="16230600" cy="794766"/>
          </a:xfrm>
          <a:prstGeom prst="rect">
            <a:avLst/>
          </a:prstGeom>
        </p:spPr>
        <p:txBody>
          <a:bodyPr lIns="0" tIns="0" rIns="0" bIns="0" rtlCol="0" anchor="t">
            <a:spAutoFit/>
          </a:bodyPr>
          <a:lstStyle/>
          <a:p>
            <a:pPr>
              <a:lnSpc>
                <a:spcPts val="6072"/>
              </a:lnSpc>
            </a:pPr>
            <a:r>
              <a:rPr lang="en-US" sz="4400" spc="233">
                <a:solidFill>
                  <a:srgbClr val="C4203A"/>
                </a:solidFill>
                <a:latin typeface="Horizon"/>
              </a:rPr>
              <a:t>EVALUATION PROCEDURE</a:t>
            </a:r>
          </a:p>
        </p:txBody>
      </p:sp>
      <p:sp>
        <p:nvSpPr>
          <p:cNvPr id="8" name="TextBox 8"/>
          <p:cNvSpPr txBox="1"/>
          <p:nvPr/>
        </p:nvSpPr>
        <p:spPr>
          <a:xfrm>
            <a:off x="1414096" y="4003605"/>
            <a:ext cx="16230600" cy="3179588"/>
          </a:xfrm>
          <a:prstGeom prst="rect">
            <a:avLst/>
          </a:prstGeom>
        </p:spPr>
        <p:txBody>
          <a:bodyPr lIns="0" tIns="0" rIns="0" bIns="0" rtlCol="0" anchor="t">
            <a:spAutoFit/>
          </a:bodyPr>
          <a:lstStyle/>
          <a:p>
            <a:pPr marL="755641" lvl="1" indent="-377820" algn="just">
              <a:lnSpc>
                <a:spcPct val="150000"/>
              </a:lnSpc>
              <a:buFont typeface="Arial"/>
              <a:buChar char="•"/>
            </a:pPr>
            <a:r>
              <a:rPr lang="en-US" sz="2000" b="1" spc="100" dirty="0">
                <a:solidFill>
                  <a:srgbClr val="000000"/>
                </a:solidFill>
                <a:latin typeface="Montserrat" pitchFamily="2" charset="0"/>
              </a:rPr>
              <a:t>Instrument</a:t>
            </a:r>
          </a:p>
          <a:p>
            <a:pPr marL="1350421" lvl="2" indent="-342900" algn="just">
              <a:lnSpc>
                <a:spcPct val="150000"/>
              </a:lnSpc>
              <a:buFont typeface="Courier New" panose="02070309020205020404" pitchFamily="49" charset="0"/>
              <a:buChar char="o"/>
            </a:pPr>
            <a:r>
              <a:rPr lang="en-US" sz="2000" spc="100" dirty="0">
                <a:solidFill>
                  <a:srgbClr val="000000"/>
                </a:solidFill>
                <a:latin typeface="Montserrat" pitchFamily="2" charset="0"/>
              </a:rPr>
              <a:t>ISO 25010</a:t>
            </a:r>
          </a:p>
          <a:p>
            <a:pPr algn="just">
              <a:lnSpc>
                <a:spcPct val="150000"/>
              </a:lnSpc>
            </a:pPr>
            <a:endParaRPr lang="en-US" sz="2000" spc="100" dirty="0">
              <a:solidFill>
                <a:srgbClr val="000000"/>
              </a:solidFill>
              <a:latin typeface="Montserrat" pitchFamily="2" charset="0"/>
            </a:endParaRPr>
          </a:p>
          <a:p>
            <a:pPr marL="755641" lvl="1" indent="-377820" algn="just">
              <a:lnSpc>
                <a:spcPct val="150000"/>
              </a:lnSpc>
              <a:buFont typeface="Arial"/>
              <a:buChar char="•"/>
            </a:pPr>
            <a:r>
              <a:rPr lang="en-US" sz="2000" b="1" spc="100" dirty="0">
                <a:solidFill>
                  <a:srgbClr val="000000"/>
                </a:solidFill>
                <a:latin typeface="Montserrat" pitchFamily="2" charset="0"/>
              </a:rPr>
              <a:t>Respondents</a:t>
            </a:r>
          </a:p>
          <a:p>
            <a:pPr marL="1350421" lvl="2" indent="-342900" algn="just">
              <a:lnSpc>
                <a:spcPct val="150000"/>
              </a:lnSpc>
              <a:buFont typeface="Courier New" panose="02070309020205020404" pitchFamily="49" charset="0"/>
              <a:buChar char="o"/>
            </a:pPr>
            <a:r>
              <a:rPr lang="en-US" sz="2000" spc="100" dirty="0">
                <a:solidFill>
                  <a:srgbClr val="000000"/>
                </a:solidFill>
                <a:latin typeface="Montserrat" pitchFamily="2" charset="0"/>
              </a:rPr>
              <a:t>Ten (10) Local Government Units</a:t>
            </a:r>
          </a:p>
          <a:p>
            <a:pPr marL="1350421" lvl="2" indent="-342900" algn="just">
              <a:lnSpc>
                <a:spcPct val="150000"/>
              </a:lnSpc>
              <a:buFont typeface="Courier New" panose="02070309020205020404" pitchFamily="49" charset="0"/>
              <a:buChar char="o"/>
            </a:pPr>
            <a:r>
              <a:rPr lang="en-US" sz="2000" spc="100" dirty="0">
                <a:solidFill>
                  <a:srgbClr val="000000"/>
                </a:solidFill>
                <a:latin typeface="Montserrat" pitchFamily="2" charset="0"/>
              </a:rPr>
              <a:t>Five (5) IT Professionals</a:t>
            </a:r>
          </a:p>
          <a:p>
            <a:pPr marL="1350421" lvl="2" indent="-342900" algn="just">
              <a:lnSpc>
                <a:spcPct val="150000"/>
              </a:lnSpc>
              <a:buFont typeface="Courier New" panose="02070309020205020404" pitchFamily="49" charset="0"/>
              <a:buChar char="o"/>
            </a:pPr>
            <a:r>
              <a:rPr lang="en-US" sz="2000" spc="100" dirty="0">
                <a:solidFill>
                  <a:srgbClr val="000000"/>
                </a:solidFill>
                <a:latin typeface="Montserrat" pitchFamily="2" charset="0"/>
              </a:rPr>
              <a:t>Fifteen (15) Taxpayers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3299565" flipH="1">
            <a:off x="15428902" y="5159476"/>
            <a:ext cx="7537125" cy="7733990"/>
          </a:xfrm>
          <a:custGeom>
            <a:avLst/>
            <a:gdLst/>
            <a:ahLst/>
            <a:cxnLst/>
            <a:rect l="l" t="t" r="r" b="b"/>
            <a:pathLst>
              <a:path w="7537125" h="7733990">
                <a:moveTo>
                  <a:pt x="7537125" y="0"/>
                </a:moveTo>
                <a:lnTo>
                  <a:pt x="0" y="0"/>
                </a:lnTo>
                <a:lnTo>
                  <a:pt x="0" y="7733990"/>
                </a:lnTo>
                <a:lnTo>
                  <a:pt x="7537125" y="7733990"/>
                </a:lnTo>
                <a:lnTo>
                  <a:pt x="75371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5842466" y="4659490"/>
            <a:ext cx="164296" cy="234709"/>
          </a:xfrm>
          <a:custGeom>
            <a:avLst/>
            <a:gdLst/>
            <a:ahLst/>
            <a:cxnLst/>
            <a:rect l="l" t="t" r="r" b="b"/>
            <a:pathLst>
              <a:path w="164296" h="234709">
                <a:moveTo>
                  <a:pt x="0" y="0"/>
                </a:moveTo>
                <a:lnTo>
                  <a:pt x="164296" y="0"/>
                </a:lnTo>
                <a:lnTo>
                  <a:pt x="164296" y="234709"/>
                </a:lnTo>
                <a:lnTo>
                  <a:pt x="0" y="234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5842466" y="5443869"/>
            <a:ext cx="238777" cy="183641"/>
          </a:xfrm>
          <a:custGeom>
            <a:avLst/>
            <a:gdLst/>
            <a:ahLst/>
            <a:cxnLst/>
            <a:rect l="l" t="t" r="r" b="b"/>
            <a:pathLst>
              <a:path w="238777" h="183641">
                <a:moveTo>
                  <a:pt x="0" y="0"/>
                </a:moveTo>
                <a:lnTo>
                  <a:pt x="238777" y="0"/>
                </a:lnTo>
                <a:lnTo>
                  <a:pt x="238777" y="183641"/>
                </a:lnTo>
                <a:lnTo>
                  <a:pt x="0" y="183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Freeform 5"/>
          <p:cNvSpPr/>
          <p:nvPr/>
        </p:nvSpPr>
        <p:spPr>
          <a:xfrm>
            <a:off x="5842466" y="5055462"/>
            <a:ext cx="226905" cy="226905"/>
          </a:xfrm>
          <a:custGeom>
            <a:avLst/>
            <a:gdLst/>
            <a:ahLst/>
            <a:cxnLst/>
            <a:rect l="l" t="t" r="r" b="b"/>
            <a:pathLst>
              <a:path w="226905" h="226905">
                <a:moveTo>
                  <a:pt x="0" y="0"/>
                </a:moveTo>
                <a:lnTo>
                  <a:pt x="226905" y="0"/>
                </a:lnTo>
                <a:lnTo>
                  <a:pt x="226905" y="226904"/>
                </a:lnTo>
                <a:lnTo>
                  <a:pt x="0" y="22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grpSp>
        <p:nvGrpSpPr>
          <p:cNvPr id="6" name="Group 6"/>
          <p:cNvGrpSpPr/>
          <p:nvPr/>
        </p:nvGrpSpPr>
        <p:grpSpPr>
          <a:xfrm>
            <a:off x="1028700" y="1007324"/>
            <a:ext cx="13784429" cy="1457195"/>
            <a:chOff x="0" y="0"/>
            <a:chExt cx="18379239" cy="1942927"/>
          </a:xfrm>
        </p:grpSpPr>
        <p:sp>
          <p:nvSpPr>
            <p:cNvPr id="7" name="Freeform 7"/>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10"/>
              <a:stretch>
                <a:fillRect l="-2105"/>
              </a:stretch>
            </a:blipFill>
          </p:spPr>
          <p:txBody>
            <a:bodyPr/>
            <a:lstStyle/>
            <a:p>
              <a:endParaRPr lang="en-PH"/>
            </a:p>
          </p:txBody>
        </p:sp>
        <p:sp>
          <p:nvSpPr>
            <p:cNvPr id="8" name="TextBox 8"/>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9" name="AutoShape 9"/>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grpSp>
        <p:nvGrpSpPr>
          <p:cNvPr id="10" name="Group 10"/>
          <p:cNvGrpSpPr>
            <a:grpSpLocks noChangeAspect="1"/>
          </p:cNvGrpSpPr>
          <p:nvPr/>
        </p:nvGrpSpPr>
        <p:grpSpPr>
          <a:xfrm>
            <a:off x="2133600" y="4021174"/>
            <a:ext cx="3103539" cy="3103526"/>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l="-301" r="-301"/>
              </a:stretch>
            </a:blipFill>
            <a:ln w="38100">
              <a:noFill/>
            </a:ln>
          </p:spPr>
          <p:txBody>
            <a:bodyPr/>
            <a:lstStyle/>
            <a:p>
              <a:endParaRPr lang="en-PH"/>
            </a:p>
          </p:txBody>
        </p:sp>
      </p:grpSp>
      <p:sp>
        <p:nvSpPr>
          <p:cNvPr id="12" name="TextBox 12"/>
          <p:cNvSpPr txBox="1"/>
          <p:nvPr/>
        </p:nvSpPr>
        <p:spPr>
          <a:xfrm>
            <a:off x="6251513" y="4622631"/>
            <a:ext cx="977970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1026 A.Ignacio St. FDR 2 Bacog Daanghari, Navotas City</a:t>
            </a:r>
          </a:p>
        </p:txBody>
      </p:sp>
      <p:sp>
        <p:nvSpPr>
          <p:cNvPr id="13" name="TextBox 13"/>
          <p:cNvSpPr txBox="1"/>
          <p:nvPr/>
        </p:nvSpPr>
        <p:spPr>
          <a:xfrm>
            <a:off x="6251513" y="4992107"/>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0976 179 3284</a:t>
            </a:r>
          </a:p>
        </p:txBody>
      </p:sp>
      <p:sp>
        <p:nvSpPr>
          <p:cNvPr id="14" name="TextBox 14"/>
          <p:cNvSpPr txBox="1"/>
          <p:nvPr/>
        </p:nvSpPr>
        <p:spPr>
          <a:xfrm>
            <a:off x="6251513" y="5362809"/>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mhandeelouise.matis@tup.edu.ph</a:t>
            </a:r>
          </a:p>
        </p:txBody>
      </p:sp>
      <p:sp>
        <p:nvSpPr>
          <p:cNvPr id="15" name="TextBox 15"/>
          <p:cNvSpPr txBox="1"/>
          <p:nvPr/>
        </p:nvSpPr>
        <p:spPr>
          <a:xfrm>
            <a:off x="1028700" y="2726158"/>
            <a:ext cx="13430562" cy="930082"/>
          </a:xfrm>
          <a:prstGeom prst="rect">
            <a:avLst/>
          </a:prstGeom>
        </p:spPr>
        <p:txBody>
          <a:bodyPr lIns="0" tIns="0" rIns="0" bIns="0" rtlCol="0" anchor="t">
            <a:spAutoFit/>
          </a:bodyPr>
          <a:lstStyle/>
          <a:p>
            <a:pPr>
              <a:lnSpc>
                <a:spcPts val="7103"/>
              </a:lnSpc>
            </a:pPr>
            <a:r>
              <a:rPr lang="en-US" sz="5147" spc="272">
                <a:solidFill>
                  <a:srgbClr val="C4203A"/>
                </a:solidFill>
                <a:latin typeface="Horizon"/>
              </a:rPr>
              <a:t>RESEARCHER’S PROFILE</a:t>
            </a:r>
          </a:p>
        </p:txBody>
      </p:sp>
      <p:sp>
        <p:nvSpPr>
          <p:cNvPr id="16" name="TextBox 16"/>
          <p:cNvSpPr txBox="1"/>
          <p:nvPr/>
        </p:nvSpPr>
        <p:spPr>
          <a:xfrm>
            <a:off x="5842466" y="4018191"/>
            <a:ext cx="8970663" cy="502920"/>
          </a:xfrm>
          <a:prstGeom prst="rect">
            <a:avLst/>
          </a:prstGeom>
        </p:spPr>
        <p:txBody>
          <a:bodyPr lIns="0" tIns="0" rIns="0" bIns="0" rtlCol="0" anchor="t">
            <a:spAutoFit/>
          </a:bodyPr>
          <a:lstStyle/>
          <a:p>
            <a:pPr marL="0" lvl="0" indent="0" algn="just">
              <a:lnSpc>
                <a:spcPts val="4139"/>
              </a:lnSpc>
              <a:spcBef>
                <a:spcPct val="0"/>
              </a:spcBef>
            </a:pPr>
            <a:r>
              <a:rPr lang="en-US" sz="2999" spc="59">
                <a:solidFill>
                  <a:srgbClr val="C4203A"/>
                </a:solidFill>
                <a:latin typeface="Montserrat Bold"/>
              </a:rPr>
              <a:t>Mhandee Louise B. Matis</a:t>
            </a:r>
          </a:p>
        </p:txBody>
      </p:sp>
      <p:sp>
        <p:nvSpPr>
          <p:cNvPr id="17" name="TextBox 17"/>
          <p:cNvSpPr txBox="1"/>
          <p:nvPr/>
        </p:nvSpPr>
        <p:spPr>
          <a:xfrm>
            <a:off x="5842466" y="6507345"/>
            <a:ext cx="9082108"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a:rPr>
              <a:t>Knowledgeable in Java, Bootstrap, HTML, CSS, React.js, and Tailwind.</a:t>
            </a:r>
          </a:p>
          <a:p>
            <a:pPr marL="410209" lvl="1" indent="-205105" algn="just">
              <a:lnSpc>
                <a:spcPts val="2621"/>
              </a:lnSpc>
              <a:buFont typeface="Arial"/>
              <a:buChar char="•"/>
            </a:pPr>
            <a:r>
              <a:rPr lang="en-US" sz="1899" spc="186">
                <a:solidFill>
                  <a:srgbClr val="000000"/>
                </a:solidFill>
                <a:latin typeface="Montserrat"/>
              </a:rPr>
              <a:t>Skilled in using Microsoft Office Applications</a:t>
            </a:r>
          </a:p>
        </p:txBody>
      </p:sp>
      <p:sp>
        <p:nvSpPr>
          <p:cNvPr id="18" name="TextBox 18"/>
          <p:cNvSpPr txBox="1"/>
          <p:nvPr/>
        </p:nvSpPr>
        <p:spPr>
          <a:xfrm>
            <a:off x="5842466" y="6141204"/>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Skills</a:t>
            </a:r>
          </a:p>
        </p:txBody>
      </p:sp>
      <p:sp>
        <p:nvSpPr>
          <p:cNvPr id="19" name="TextBox 19"/>
          <p:cNvSpPr txBox="1"/>
          <p:nvPr/>
        </p:nvSpPr>
        <p:spPr>
          <a:xfrm>
            <a:off x="5842466" y="7783503"/>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Projects Done</a:t>
            </a:r>
          </a:p>
        </p:txBody>
      </p:sp>
      <p:sp>
        <p:nvSpPr>
          <p:cNvPr id="20" name="TextBox 20"/>
          <p:cNvSpPr txBox="1"/>
          <p:nvPr/>
        </p:nvSpPr>
        <p:spPr>
          <a:xfrm>
            <a:off x="5842466" y="8136115"/>
            <a:ext cx="8616796"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Bold"/>
              </a:rPr>
              <a:t>Online Document Request System</a:t>
            </a:r>
          </a:p>
          <a:p>
            <a:pPr algn="just">
              <a:lnSpc>
                <a:spcPts val="2621"/>
              </a:lnSpc>
            </a:pPr>
            <a:r>
              <a:rPr lang="en-US" sz="1899" spc="186">
                <a:solidFill>
                  <a:srgbClr val="000000"/>
                </a:solidFill>
                <a:latin typeface="Montserrat"/>
              </a:rPr>
              <a:t>        Junior Developer</a:t>
            </a:r>
          </a:p>
          <a:p>
            <a:pPr algn="just">
              <a:lnSpc>
                <a:spcPts val="2621"/>
              </a:lnSpc>
            </a:pPr>
            <a:r>
              <a:rPr lang="en-US" sz="1899" spc="186">
                <a:solidFill>
                  <a:srgbClr val="000000"/>
                </a:solidFill>
                <a:latin typeface="Montserrat"/>
              </a:rPr>
              <a:t>        April 2023 - Jul 2023</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PH"/>
          </a:p>
        </p:txBody>
      </p:sp>
      <p:sp>
        <p:nvSpPr>
          <p:cNvPr id="3" name="Freeform 3"/>
          <p:cNvSpPr/>
          <p:nvPr/>
        </p:nvSpPr>
        <p:spPr>
          <a:xfrm>
            <a:off x="8377902" y="2836890"/>
            <a:ext cx="1532196" cy="1532196"/>
          </a:xfrm>
          <a:custGeom>
            <a:avLst/>
            <a:gdLst/>
            <a:ahLst/>
            <a:cxnLst/>
            <a:rect l="l" t="t" r="r" b="b"/>
            <a:pathLst>
              <a:path w="1532196" h="1532196">
                <a:moveTo>
                  <a:pt x="0" y="0"/>
                </a:moveTo>
                <a:lnTo>
                  <a:pt x="1532196" y="0"/>
                </a:lnTo>
                <a:lnTo>
                  <a:pt x="1532196" y="1532197"/>
                </a:lnTo>
                <a:lnTo>
                  <a:pt x="0" y="1532197"/>
                </a:lnTo>
                <a:lnTo>
                  <a:pt x="0" y="0"/>
                </a:lnTo>
                <a:close/>
              </a:path>
            </a:pathLst>
          </a:custGeom>
          <a:blipFill>
            <a:blip r:embed="rId3"/>
            <a:stretch>
              <a:fillRect/>
            </a:stretch>
          </a:blipFill>
        </p:spPr>
        <p:txBody>
          <a:bodyPr/>
          <a:lstStyle/>
          <a:p>
            <a:endParaRPr lang="en-PH"/>
          </a:p>
        </p:txBody>
      </p:sp>
      <p:sp>
        <p:nvSpPr>
          <p:cNvPr id="4" name="Freeform 4"/>
          <p:cNvSpPr/>
          <p:nvPr/>
        </p:nvSpPr>
        <p:spPr>
          <a:xfrm rot="664233">
            <a:off x="-7685515" y="-2949389"/>
            <a:ext cx="11277984" cy="11572558"/>
          </a:xfrm>
          <a:custGeom>
            <a:avLst/>
            <a:gdLst/>
            <a:ahLst/>
            <a:cxnLst/>
            <a:rect l="l" t="t" r="r" b="b"/>
            <a:pathLst>
              <a:path w="11277984" h="11572558">
                <a:moveTo>
                  <a:pt x="0" y="0"/>
                </a:moveTo>
                <a:lnTo>
                  <a:pt x="11277984" y="0"/>
                </a:lnTo>
                <a:lnTo>
                  <a:pt x="11277984" y="11572558"/>
                </a:lnTo>
                <a:lnTo>
                  <a:pt x="0" y="115725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9101552" y="7780843"/>
            <a:ext cx="9186448" cy="9426393"/>
          </a:xfrm>
          <a:custGeom>
            <a:avLst/>
            <a:gdLst/>
            <a:ahLst/>
            <a:cxnLst/>
            <a:rect l="l" t="t" r="r" b="b"/>
            <a:pathLst>
              <a:path w="9186448" h="9426393">
                <a:moveTo>
                  <a:pt x="0" y="0"/>
                </a:moveTo>
                <a:lnTo>
                  <a:pt x="9186448" y="0"/>
                </a:lnTo>
                <a:lnTo>
                  <a:pt x="9186448" y="9426393"/>
                </a:lnTo>
                <a:lnTo>
                  <a:pt x="0" y="9426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a:off x="11052877" y="-5057306"/>
            <a:ext cx="9186448" cy="9426393"/>
          </a:xfrm>
          <a:custGeom>
            <a:avLst/>
            <a:gdLst/>
            <a:ahLst/>
            <a:cxnLst/>
            <a:rect l="l" t="t" r="r" b="b"/>
            <a:pathLst>
              <a:path w="9186448" h="9426393">
                <a:moveTo>
                  <a:pt x="0" y="0"/>
                </a:moveTo>
                <a:lnTo>
                  <a:pt x="9186449" y="0"/>
                </a:lnTo>
                <a:lnTo>
                  <a:pt x="9186449" y="9426393"/>
                </a:lnTo>
                <a:lnTo>
                  <a:pt x="0" y="94263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7" name="TextBox 7"/>
          <p:cNvSpPr txBox="1"/>
          <p:nvPr/>
        </p:nvSpPr>
        <p:spPr>
          <a:xfrm>
            <a:off x="1028700" y="5000625"/>
            <a:ext cx="16230600" cy="863026"/>
          </a:xfrm>
          <a:prstGeom prst="rect">
            <a:avLst/>
          </a:prstGeom>
        </p:spPr>
        <p:txBody>
          <a:bodyPr lIns="0" tIns="0" rIns="0" bIns="0" rtlCol="0" anchor="t">
            <a:spAutoFit/>
          </a:bodyPr>
          <a:lstStyle/>
          <a:p>
            <a:pPr algn="ctr">
              <a:lnSpc>
                <a:spcPts val="6551"/>
              </a:lnSpc>
            </a:pPr>
            <a:r>
              <a:rPr lang="en-US" sz="4747" spc="251">
                <a:solidFill>
                  <a:srgbClr val="C4203A"/>
                </a:solidFill>
                <a:latin typeface="Horizon"/>
              </a:rPr>
              <a:t>END OF PRESENTATION</a:t>
            </a:r>
          </a:p>
        </p:txBody>
      </p:sp>
      <p:sp>
        <p:nvSpPr>
          <p:cNvPr id="8" name="TextBox 8"/>
          <p:cNvSpPr txBox="1"/>
          <p:nvPr/>
        </p:nvSpPr>
        <p:spPr>
          <a:xfrm>
            <a:off x="1028700" y="5825551"/>
            <a:ext cx="16230600" cy="459867"/>
          </a:xfrm>
          <a:prstGeom prst="rect">
            <a:avLst/>
          </a:prstGeom>
        </p:spPr>
        <p:txBody>
          <a:bodyPr lIns="0" tIns="0" rIns="0" bIns="0" rtlCol="0" anchor="t">
            <a:spAutoFit/>
          </a:bodyPr>
          <a:lstStyle/>
          <a:p>
            <a:pPr algn="ctr">
              <a:lnSpc>
                <a:spcPts val="3863"/>
              </a:lnSpc>
            </a:pPr>
            <a:r>
              <a:rPr lang="en-US" sz="2799" spc="148">
                <a:solidFill>
                  <a:srgbClr val="C4203A"/>
                </a:solidFill>
                <a:latin typeface="Montserrat Italics"/>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3299565" flipH="1">
            <a:off x="15428902" y="5159476"/>
            <a:ext cx="7537125" cy="7733990"/>
          </a:xfrm>
          <a:custGeom>
            <a:avLst/>
            <a:gdLst/>
            <a:ahLst/>
            <a:cxnLst/>
            <a:rect l="l" t="t" r="r" b="b"/>
            <a:pathLst>
              <a:path w="7537125" h="7733990">
                <a:moveTo>
                  <a:pt x="7537125" y="0"/>
                </a:moveTo>
                <a:lnTo>
                  <a:pt x="0" y="0"/>
                </a:lnTo>
                <a:lnTo>
                  <a:pt x="0" y="7733990"/>
                </a:lnTo>
                <a:lnTo>
                  <a:pt x="7537125" y="7733990"/>
                </a:lnTo>
                <a:lnTo>
                  <a:pt x="753712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5842466" y="4659490"/>
            <a:ext cx="164296" cy="234709"/>
          </a:xfrm>
          <a:custGeom>
            <a:avLst/>
            <a:gdLst/>
            <a:ahLst/>
            <a:cxnLst/>
            <a:rect l="l" t="t" r="r" b="b"/>
            <a:pathLst>
              <a:path w="164296" h="234709">
                <a:moveTo>
                  <a:pt x="0" y="0"/>
                </a:moveTo>
                <a:lnTo>
                  <a:pt x="164296" y="0"/>
                </a:lnTo>
                <a:lnTo>
                  <a:pt x="164296" y="234709"/>
                </a:lnTo>
                <a:lnTo>
                  <a:pt x="0" y="234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5842466" y="5443869"/>
            <a:ext cx="238777" cy="183641"/>
          </a:xfrm>
          <a:custGeom>
            <a:avLst/>
            <a:gdLst/>
            <a:ahLst/>
            <a:cxnLst/>
            <a:rect l="l" t="t" r="r" b="b"/>
            <a:pathLst>
              <a:path w="238777" h="183641">
                <a:moveTo>
                  <a:pt x="0" y="0"/>
                </a:moveTo>
                <a:lnTo>
                  <a:pt x="238777" y="0"/>
                </a:lnTo>
                <a:lnTo>
                  <a:pt x="238777" y="183641"/>
                </a:lnTo>
                <a:lnTo>
                  <a:pt x="0" y="1836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Freeform 5"/>
          <p:cNvSpPr/>
          <p:nvPr/>
        </p:nvSpPr>
        <p:spPr>
          <a:xfrm>
            <a:off x="5842466" y="5055462"/>
            <a:ext cx="226905" cy="226905"/>
          </a:xfrm>
          <a:custGeom>
            <a:avLst/>
            <a:gdLst/>
            <a:ahLst/>
            <a:cxnLst/>
            <a:rect l="l" t="t" r="r" b="b"/>
            <a:pathLst>
              <a:path w="226905" h="226905">
                <a:moveTo>
                  <a:pt x="0" y="0"/>
                </a:moveTo>
                <a:lnTo>
                  <a:pt x="226905" y="0"/>
                </a:lnTo>
                <a:lnTo>
                  <a:pt x="226905" y="226904"/>
                </a:lnTo>
                <a:lnTo>
                  <a:pt x="0" y="22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grpSp>
        <p:nvGrpSpPr>
          <p:cNvPr id="6" name="Group 6"/>
          <p:cNvGrpSpPr/>
          <p:nvPr/>
        </p:nvGrpSpPr>
        <p:grpSpPr>
          <a:xfrm>
            <a:off x="1028700" y="1007324"/>
            <a:ext cx="13784429" cy="1457195"/>
            <a:chOff x="0" y="0"/>
            <a:chExt cx="18379239" cy="1942927"/>
          </a:xfrm>
        </p:grpSpPr>
        <p:sp>
          <p:nvSpPr>
            <p:cNvPr id="7" name="Freeform 7"/>
            <p:cNvSpPr/>
            <p:nvPr/>
          </p:nvSpPr>
          <p:spPr>
            <a:xfrm>
              <a:off x="0" y="0"/>
              <a:ext cx="1902863" cy="1942927"/>
            </a:xfrm>
            <a:custGeom>
              <a:avLst/>
              <a:gdLst/>
              <a:ahLst/>
              <a:cxnLst/>
              <a:rect l="l" t="t" r="r" b="b"/>
              <a:pathLst>
                <a:path w="1902863" h="1942927">
                  <a:moveTo>
                    <a:pt x="0" y="0"/>
                  </a:moveTo>
                  <a:lnTo>
                    <a:pt x="1902863" y="0"/>
                  </a:lnTo>
                  <a:lnTo>
                    <a:pt x="1902863" y="1942927"/>
                  </a:lnTo>
                  <a:lnTo>
                    <a:pt x="0" y="1942927"/>
                  </a:lnTo>
                  <a:lnTo>
                    <a:pt x="0" y="0"/>
                  </a:lnTo>
                  <a:close/>
                </a:path>
              </a:pathLst>
            </a:custGeom>
            <a:blipFill>
              <a:blip r:embed="rId10"/>
              <a:stretch>
                <a:fillRect l="-2105"/>
              </a:stretch>
            </a:blipFill>
          </p:spPr>
          <p:txBody>
            <a:bodyPr/>
            <a:lstStyle/>
            <a:p>
              <a:endParaRPr lang="en-PH"/>
            </a:p>
          </p:txBody>
        </p:sp>
        <p:sp>
          <p:nvSpPr>
            <p:cNvPr id="8" name="TextBox 8"/>
            <p:cNvSpPr txBox="1"/>
            <p:nvPr/>
          </p:nvSpPr>
          <p:spPr>
            <a:xfrm>
              <a:off x="2507849" y="157192"/>
              <a:ext cx="15871390" cy="1034796"/>
            </a:xfrm>
            <a:prstGeom prst="rect">
              <a:avLst/>
            </a:prstGeom>
          </p:spPr>
          <p:txBody>
            <a:bodyPr lIns="0" tIns="0" rIns="0" bIns="0" rtlCol="0" anchor="t">
              <a:spAutoFit/>
            </a:bodyPr>
            <a:lstStyle/>
            <a:p>
              <a:pPr algn="just">
                <a:lnSpc>
                  <a:spcPts val="3174"/>
                </a:lnSpc>
              </a:pPr>
              <a:r>
                <a:rPr lang="en-US" sz="2300" spc="225">
                  <a:solidFill>
                    <a:srgbClr val="C4203A"/>
                  </a:solidFill>
                  <a:latin typeface="Montserrat"/>
                </a:rPr>
                <a:t>Technological University of the Philippines</a:t>
              </a:r>
            </a:p>
            <a:p>
              <a:pPr marL="0" lvl="0" indent="0" algn="just">
                <a:lnSpc>
                  <a:spcPts val="3174"/>
                </a:lnSpc>
                <a:spcBef>
                  <a:spcPct val="0"/>
                </a:spcBef>
              </a:pPr>
              <a:r>
                <a:rPr lang="en-US" sz="2300" spc="225">
                  <a:solidFill>
                    <a:srgbClr val="C4203A"/>
                  </a:solidFill>
                  <a:latin typeface="Montserrat"/>
                </a:rPr>
                <a:t>Ayala Boulevard, Ermita, Manila, 1000</a:t>
              </a:r>
            </a:p>
          </p:txBody>
        </p:sp>
        <p:sp>
          <p:nvSpPr>
            <p:cNvPr id="9" name="AutoShape 9"/>
            <p:cNvSpPr/>
            <p:nvPr/>
          </p:nvSpPr>
          <p:spPr>
            <a:xfrm>
              <a:off x="2507849" y="1690504"/>
              <a:ext cx="8488290" cy="0"/>
            </a:xfrm>
            <a:prstGeom prst="line">
              <a:avLst/>
            </a:prstGeom>
            <a:ln w="50800" cap="flat">
              <a:solidFill>
                <a:srgbClr val="C4203A"/>
              </a:solidFill>
              <a:prstDash val="solid"/>
              <a:headEnd type="none" w="sm" len="sm"/>
              <a:tailEnd type="none" w="sm" len="sm"/>
            </a:ln>
          </p:spPr>
          <p:txBody>
            <a:bodyPr/>
            <a:lstStyle/>
            <a:p>
              <a:endParaRPr lang="en-PH"/>
            </a:p>
          </p:txBody>
        </p:sp>
      </p:grpSp>
      <p:grpSp>
        <p:nvGrpSpPr>
          <p:cNvPr id="10" name="Group 10"/>
          <p:cNvGrpSpPr>
            <a:grpSpLocks noChangeAspect="1"/>
          </p:cNvGrpSpPr>
          <p:nvPr/>
        </p:nvGrpSpPr>
        <p:grpSpPr>
          <a:xfrm>
            <a:off x="2133600" y="4021174"/>
            <a:ext cx="3103539" cy="3103526"/>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1"/>
              <a:stretch>
                <a:fillRect t="-643" b="-643"/>
              </a:stretch>
            </a:blipFill>
            <a:ln w="38100">
              <a:noFill/>
            </a:ln>
          </p:spPr>
          <p:txBody>
            <a:bodyPr/>
            <a:lstStyle/>
            <a:p>
              <a:endParaRPr lang="en-PH"/>
            </a:p>
          </p:txBody>
        </p:sp>
      </p:grpSp>
      <p:sp>
        <p:nvSpPr>
          <p:cNvPr id="12" name="TextBox 12"/>
          <p:cNvSpPr txBox="1"/>
          <p:nvPr/>
        </p:nvSpPr>
        <p:spPr>
          <a:xfrm>
            <a:off x="6251513" y="4622631"/>
            <a:ext cx="10123998"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Blk 31 Lot 46 Phase 2 Area 2 Brgy. NBBS, Dagat-dagatan Navotas City</a:t>
            </a:r>
          </a:p>
        </p:txBody>
      </p:sp>
      <p:sp>
        <p:nvSpPr>
          <p:cNvPr id="13" name="TextBox 13"/>
          <p:cNvSpPr txBox="1"/>
          <p:nvPr/>
        </p:nvSpPr>
        <p:spPr>
          <a:xfrm>
            <a:off x="6251513" y="4992107"/>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0963 616 3980</a:t>
            </a:r>
          </a:p>
        </p:txBody>
      </p:sp>
      <p:sp>
        <p:nvSpPr>
          <p:cNvPr id="14" name="TextBox 14"/>
          <p:cNvSpPr txBox="1"/>
          <p:nvPr/>
        </p:nvSpPr>
        <p:spPr>
          <a:xfrm>
            <a:off x="6251513" y="5362809"/>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000000"/>
                </a:solidFill>
                <a:latin typeface="Montserrat"/>
              </a:rPr>
              <a:t>danilo.torresjr@tup.edu.ph</a:t>
            </a:r>
          </a:p>
        </p:txBody>
      </p:sp>
      <p:sp>
        <p:nvSpPr>
          <p:cNvPr id="15" name="TextBox 15"/>
          <p:cNvSpPr txBox="1"/>
          <p:nvPr/>
        </p:nvSpPr>
        <p:spPr>
          <a:xfrm>
            <a:off x="1028700" y="2726158"/>
            <a:ext cx="13430562" cy="930082"/>
          </a:xfrm>
          <a:prstGeom prst="rect">
            <a:avLst/>
          </a:prstGeom>
        </p:spPr>
        <p:txBody>
          <a:bodyPr lIns="0" tIns="0" rIns="0" bIns="0" rtlCol="0" anchor="t">
            <a:spAutoFit/>
          </a:bodyPr>
          <a:lstStyle/>
          <a:p>
            <a:pPr>
              <a:lnSpc>
                <a:spcPts val="7103"/>
              </a:lnSpc>
            </a:pPr>
            <a:r>
              <a:rPr lang="en-US" sz="5147" spc="272">
                <a:solidFill>
                  <a:srgbClr val="C4203A"/>
                </a:solidFill>
                <a:latin typeface="Horizon"/>
              </a:rPr>
              <a:t>RESEARCHER’S PROFILE</a:t>
            </a:r>
          </a:p>
        </p:txBody>
      </p:sp>
      <p:sp>
        <p:nvSpPr>
          <p:cNvPr id="16" name="TextBox 16"/>
          <p:cNvSpPr txBox="1"/>
          <p:nvPr/>
        </p:nvSpPr>
        <p:spPr>
          <a:xfrm>
            <a:off x="5842466" y="4018191"/>
            <a:ext cx="8970663" cy="502920"/>
          </a:xfrm>
          <a:prstGeom prst="rect">
            <a:avLst/>
          </a:prstGeom>
        </p:spPr>
        <p:txBody>
          <a:bodyPr lIns="0" tIns="0" rIns="0" bIns="0" rtlCol="0" anchor="t">
            <a:spAutoFit/>
          </a:bodyPr>
          <a:lstStyle/>
          <a:p>
            <a:pPr marL="0" lvl="0" indent="0" algn="just">
              <a:lnSpc>
                <a:spcPts val="4139"/>
              </a:lnSpc>
              <a:spcBef>
                <a:spcPct val="0"/>
              </a:spcBef>
            </a:pPr>
            <a:r>
              <a:rPr lang="en-US" sz="2999" spc="59">
                <a:solidFill>
                  <a:srgbClr val="C4203A"/>
                </a:solidFill>
                <a:latin typeface="Montserrat Bold"/>
              </a:rPr>
              <a:t>Danilo D. Torres Jr.</a:t>
            </a:r>
          </a:p>
        </p:txBody>
      </p:sp>
      <p:sp>
        <p:nvSpPr>
          <p:cNvPr id="17" name="TextBox 17"/>
          <p:cNvSpPr txBox="1"/>
          <p:nvPr/>
        </p:nvSpPr>
        <p:spPr>
          <a:xfrm>
            <a:off x="5842466" y="6507345"/>
            <a:ext cx="9082108"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a:solidFill>
                  <a:srgbClr val="000000"/>
                </a:solidFill>
                <a:latin typeface="Montserrat"/>
              </a:rPr>
              <a:t>Knowledgeable in C, C++, Java, PHP, Bootstrap, HTML, CSS, React.js, and Tailwind.</a:t>
            </a:r>
          </a:p>
          <a:p>
            <a:pPr marL="410209" lvl="1" indent="-205105" algn="just">
              <a:lnSpc>
                <a:spcPts val="2621"/>
              </a:lnSpc>
              <a:buFont typeface="Arial"/>
              <a:buChar char="•"/>
            </a:pPr>
            <a:r>
              <a:rPr lang="en-US" sz="1899" spc="186">
                <a:solidFill>
                  <a:srgbClr val="000000"/>
                </a:solidFill>
                <a:latin typeface="Montserrat"/>
              </a:rPr>
              <a:t>Basic Skills in Microsoft Applications</a:t>
            </a:r>
          </a:p>
        </p:txBody>
      </p:sp>
      <p:sp>
        <p:nvSpPr>
          <p:cNvPr id="18" name="TextBox 18"/>
          <p:cNvSpPr txBox="1"/>
          <p:nvPr/>
        </p:nvSpPr>
        <p:spPr>
          <a:xfrm>
            <a:off x="5842466" y="6141204"/>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Skills</a:t>
            </a:r>
          </a:p>
        </p:txBody>
      </p:sp>
      <p:sp>
        <p:nvSpPr>
          <p:cNvPr id="19" name="TextBox 19"/>
          <p:cNvSpPr txBox="1"/>
          <p:nvPr/>
        </p:nvSpPr>
        <p:spPr>
          <a:xfrm>
            <a:off x="5842466" y="7783503"/>
            <a:ext cx="7762783" cy="318516"/>
          </a:xfrm>
          <a:prstGeom prst="rect">
            <a:avLst/>
          </a:prstGeom>
        </p:spPr>
        <p:txBody>
          <a:bodyPr lIns="0" tIns="0" rIns="0" bIns="0" rtlCol="0" anchor="t">
            <a:spAutoFit/>
          </a:bodyPr>
          <a:lstStyle/>
          <a:p>
            <a:pPr marL="0" lvl="0" indent="0" algn="just">
              <a:lnSpc>
                <a:spcPts val="2621"/>
              </a:lnSpc>
              <a:spcBef>
                <a:spcPct val="0"/>
              </a:spcBef>
            </a:pPr>
            <a:r>
              <a:rPr lang="en-US" sz="1899" spc="186">
                <a:solidFill>
                  <a:srgbClr val="C4203A"/>
                </a:solidFill>
                <a:latin typeface="Montserrat Bold"/>
              </a:rPr>
              <a:t>Projects Done</a:t>
            </a:r>
          </a:p>
        </p:txBody>
      </p:sp>
      <p:sp>
        <p:nvSpPr>
          <p:cNvPr id="20" name="TextBox 20"/>
          <p:cNvSpPr txBox="1"/>
          <p:nvPr/>
        </p:nvSpPr>
        <p:spPr>
          <a:xfrm>
            <a:off x="5842466" y="8136115"/>
            <a:ext cx="8616796" cy="966216"/>
          </a:xfrm>
          <a:prstGeom prst="rect">
            <a:avLst/>
          </a:prstGeom>
        </p:spPr>
        <p:txBody>
          <a:bodyPr lIns="0" tIns="0" rIns="0" bIns="0" rtlCol="0" anchor="t">
            <a:spAutoFit/>
          </a:bodyPr>
          <a:lstStyle/>
          <a:p>
            <a:pPr marL="410209" lvl="1" indent="-205105" algn="just">
              <a:lnSpc>
                <a:spcPts val="2621"/>
              </a:lnSpc>
              <a:buFont typeface="Arial"/>
              <a:buChar char="•"/>
            </a:pPr>
            <a:r>
              <a:rPr lang="en-US" sz="1899" spc="186" dirty="0">
                <a:solidFill>
                  <a:srgbClr val="000000"/>
                </a:solidFill>
                <a:latin typeface="Montserrat Bold"/>
              </a:rPr>
              <a:t>Online Document Request System</a:t>
            </a:r>
          </a:p>
          <a:p>
            <a:pPr algn="just">
              <a:lnSpc>
                <a:spcPts val="2621"/>
              </a:lnSpc>
            </a:pPr>
            <a:r>
              <a:rPr lang="en-US" sz="1899" spc="186" dirty="0">
                <a:solidFill>
                  <a:srgbClr val="000000"/>
                </a:solidFill>
                <a:latin typeface="Montserrat"/>
              </a:rPr>
              <a:t>        Backend Developer</a:t>
            </a:r>
          </a:p>
          <a:p>
            <a:pPr algn="just">
              <a:lnSpc>
                <a:spcPts val="2621"/>
              </a:lnSpc>
            </a:pPr>
            <a:r>
              <a:rPr lang="en-US" sz="1899" spc="186" dirty="0">
                <a:solidFill>
                  <a:srgbClr val="000000"/>
                </a:solidFill>
                <a:latin typeface="Montserrat"/>
              </a:rPr>
              <a:t>        April 2023 - Jul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10913</Words>
  <Application>Microsoft Office PowerPoint</Application>
  <PresentationFormat>Custom</PresentationFormat>
  <Paragraphs>986</Paragraphs>
  <Slides>80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Horizon</vt:lpstr>
      <vt:lpstr>Courier New</vt:lpstr>
      <vt:lpstr>Calibri</vt:lpstr>
      <vt:lpstr>Arial</vt:lpstr>
      <vt:lpstr>Montserrat</vt:lpstr>
      <vt:lpstr>Montserrat Italics</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Defense - Centralized Manila</dc:title>
  <cp:lastModifiedBy>Adrian Paolo Maghirang</cp:lastModifiedBy>
  <cp:revision>30</cp:revision>
  <dcterms:created xsi:type="dcterms:W3CDTF">2006-08-16T00:00:00Z</dcterms:created>
  <dcterms:modified xsi:type="dcterms:W3CDTF">2023-11-07T13:48:23Z</dcterms:modified>
  <dc:identifier>DAFyKOn6l7E</dc:identifier>
</cp:coreProperties>
</file>